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9"/>
  </p:notesMasterIdLst>
  <p:sldIdLst>
    <p:sldId id="256" r:id="rId2"/>
    <p:sldId id="257" r:id="rId3"/>
    <p:sldId id="259" r:id="rId4"/>
    <p:sldId id="262" r:id="rId5"/>
    <p:sldId id="258" r:id="rId6"/>
    <p:sldId id="261" r:id="rId7"/>
    <p:sldId id="260"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4629"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a:defRPr sz="1200"/>
            </a:lvl1pPr>
          </a:lstStyle>
          <a:p>
            <a:fld id="{BD3362B2-685C-459A-9261-F2E144364C62}" type="datetimeFigureOut">
              <a:rPr lang="en-US" smtClean="0"/>
              <a:t>6/4/2014</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8218417C-330F-41C9-919C-778B6AA6BBBB}" type="slidenum">
              <a:rPr lang="en-US" smtClean="0"/>
              <a:t>‹#›</a:t>
            </a:fld>
            <a:endParaRPr lang="en-US"/>
          </a:p>
        </p:txBody>
      </p:sp>
    </p:spTree>
    <p:extLst>
      <p:ext uri="{BB962C8B-B14F-4D97-AF65-F5344CB8AC3E}">
        <p14:creationId xmlns:p14="http://schemas.microsoft.com/office/powerpoint/2010/main" val="3898767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18417C-330F-41C9-919C-778B6AA6BBBB}" type="slidenum">
              <a:rPr lang="en-US" smtClean="0"/>
              <a:t>1</a:t>
            </a:fld>
            <a:endParaRPr lang="en-US"/>
          </a:p>
        </p:txBody>
      </p:sp>
    </p:spTree>
    <p:extLst>
      <p:ext uri="{BB962C8B-B14F-4D97-AF65-F5344CB8AC3E}">
        <p14:creationId xmlns:p14="http://schemas.microsoft.com/office/powerpoint/2010/main" val="683552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218417C-330F-41C9-919C-778B6AA6BBBB}" type="slidenum">
              <a:rPr lang="en-US" smtClean="0"/>
              <a:t>2</a:t>
            </a:fld>
            <a:endParaRPr lang="en-US"/>
          </a:p>
        </p:txBody>
      </p:sp>
    </p:spTree>
    <p:extLst>
      <p:ext uri="{BB962C8B-B14F-4D97-AF65-F5344CB8AC3E}">
        <p14:creationId xmlns:p14="http://schemas.microsoft.com/office/powerpoint/2010/main" val="2179282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218417C-330F-41C9-919C-778B6AA6BBBB}" type="slidenum">
              <a:rPr lang="en-US" smtClean="0"/>
              <a:t>3</a:t>
            </a:fld>
            <a:endParaRPr lang="en-US"/>
          </a:p>
        </p:txBody>
      </p:sp>
    </p:spTree>
    <p:extLst>
      <p:ext uri="{BB962C8B-B14F-4D97-AF65-F5344CB8AC3E}">
        <p14:creationId xmlns:p14="http://schemas.microsoft.com/office/powerpoint/2010/main" val="3309185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18417C-330F-41C9-919C-778B6AA6BBBB}" type="slidenum">
              <a:rPr lang="en-US" smtClean="0"/>
              <a:t>4</a:t>
            </a:fld>
            <a:endParaRPr lang="en-US"/>
          </a:p>
        </p:txBody>
      </p:sp>
    </p:spTree>
    <p:extLst>
      <p:ext uri="{BB962C8B-B14F-4D97-AF65-F5344CB8AC3E}">
        <p14:creationId xmlns:p14="http://schemas.microsoft.com/office/powerpoint/2010/main" val="4285063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218417C-330F-41C9-919C-778B6AA6BBBB}" type="slidenum">
              <a:rPr lang="en-US" smtClean="0"/>
              <a:t>5</a:t>
            </a:fld>
            <a:endParaRPr lang="en-US"/>
          </a:p>
        </p:txBody>
      </p:sp>
    </p:spTree>
    <p:extLst>
      <p:ext uri="{BB962C8B-B14F-4D97-AF65-F5344CB8AC3E}">
        <p14:creationId xmlns:p14="http://schemas.microsoft.com/office/powerpoint/2010/main" val="3545074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218417C-330F-41C9-919C-778B6AA6BBBB}" type="slidenum">
              <a:rPr lang="en-US" smtClean="0"/>
              <a:t>6</a:t>
            </a:fld>
            <a:endParaRPr lang="en-US"/>
          </a:p>
        </p:txBody>
      </p:sp>
    </p:spTree>
    <p:extLst>
      <p:ext uri="{BB962C8B-B14F-4D97-AF65-F5344CB8AC3E}">
        <p14:creationId xmlns:p14="http://schemas.microsoft.com/office/powerpoint/2010/main" val="272845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18417C-330F-41C9-919C-778B6AA6BBBB}" type="slidenum">
              <a:rPr lang="en-US" smtClean="0"/>
              <a:t>7</a:t>
            </a:fld>
            <a:endParaRPr lang="en-US"/>
          </a:p>
        </p:txBody>
      </p:sp>
    </p:spTree>
    <p:extLst>
      <p:ext uri="{BB962C8B-B14F-4D97-AF65-F5344CB8AC3E}">
        <p14:creationId xmlns:p14="http://schemas.microsoft.com/office/powerpoint/2010/main" val="3820642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2"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4"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3"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73C22C-F1D4-478E-A8A2-23F3A5649C3B}"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71" y="236416"/>
            <a:ext cx="785301" cy="365125"/>
          </a:xfrm>
        </p:spPr>
        <p:txBody>
          <a:bodyPr/>
          <a:lstStyle>
            <a:lvl1pPr>
              <a:defRPr sz="1400"/>
            </a:lvl1pPr>
          </a:lstStyle>
          <a:p>
            <a:fld id="{B11A99C4-4CD7-40B8-8774-4708B4F31436}" type="slidenum">
              <a:rPr lang="en-US" smtClean="0"/>
              <a:t>‹#›</a:t>
            </a:fld>
            <a:endParaRPr lang="en-US"/>
          </a:p>
        </p:txBody>
      </p:sp>
      <p:grpSp>
        <p:nvGrpSpPr>
          <p:cNvPr id="7" name="Group 6"/>
          <p:cNvGrpSpPr/>
          <p:nvPr/>
        </p:nvGrpSpPr>
        <p:grpSpPr>
          <a:xfrm>
            <a:off x="7467600" y="209551"/>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3C22C-F1D4-478E-A8A2-23F3A5649C3B}"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A99C4-4CD7-40B8-8774-4708B4F3143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3C22C-F1D4-478E-A8A2-23F3A5649C3B}"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A99C4-4CD7-40B8-8774-4708B4F3143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73C22C-F1D4-478E-A8A2-23F3A5649C3B}" type="datetimeFigureOut">
              <a:rPr lang="en-US" smtClean="0"/>
              <a:t>6/4/2014</a:t>
            </a:fld>
            <a:endParaRPr lang="en-US"/>
          </a:p>
        </p:txBody>
      </p:sp>
      <p:sp>
        <p:nvSpPr>
          <p:cNvPr id="10" name="Slide Number Placeholder 9"/>
          <p:cNvSpPr>
            <a:spLocks noGrp="1"/>
          </p:cNvSpPr>
          <p:nvPr>
            <p:ph type="sldNum" sz="quarter" idx="11"/>
          </p:nvPr>
        </p:nvSpPr>
        <p:spPr/>
        <p:txBody>
          <a:bodyPr/>
          <a:lstStyle/>
          <a:p>
            <a:fld id="{B11A99C4-4CD7-40B8-8774-4708B4F31436}"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201"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4773C22C-F1D4-478E-A8A2-23F3A5649C3B}" type="datetimeFigureOut">
              <a:rPr lang="en-US" smtClean="0"/>
              <a:t>6/4/2014</a:t>
            </a:fld>
            <a:endParaRPr lang="en-US"/>
          </a:p>
        </p:txBody>
      </p:sp>
      <p:sp>
        <p:nvSpPr>
          <p:cNvPr id="20" name="Slide Number Placeholder 19"/>
          <p:cNvSpPr>
            <a:spLocks noGrp="1"/>
          </p:cNvSpPr>
          <p:nvPr>
            <p:ph type="sldNum" sz="quarter" idx="11"/>
          </p:nvPr>
        </p:nvSpPr>
        <p:spPr/>
        <p:txBody>
          <a:bodyPr/>
          <a:lstStyle/>
          <a:p>
            <a:fld id="{B11A99C4-4CD7-40B8-8774-4708B4F31436}"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773C22C-F1D4-478E-A8A2-23F3A5649C3B}" type="datetimeFigureOut">
              <a:rPr lang="en-US" smtClean="0"/>
              <a:t>6/4/2014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A99C4-4CD7-40B8-8774-4708B4F31436}" type="slidenum">
              <a:rPr lang="en-US" smtClean="0"/>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2"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773C22C-F1D4-478E-A8A2-23F3A5649C3B}" type="datetimeFigureOut">
              <a:rPr lang="en-US" smtClean="0"/>
              <a:t>6/4/2014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1A99C4-4CD7-40B8-8774-4708B4F31436}" type="slidenum">
              <a:rPr lang="en-US" smtClean="0"/>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73C22C-F1D4-478E-A8A2-23F3A5649C3B}" type="datetimeFigureOut">
              <a:rPr lang="en-US" smtClean="0"/>
              <a:t>6/4/2014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1A99C4-4CD7-40B8-8774-4708B4F3143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773C22C-F1D4-478E-A8A2-23F3A5649C3B}" type="datetimeFigureOut">
              <a:rPr lang="en-US" smtClean="0"/>
              <a:t>6/4/2014</a:t>
            </a:fld>
            <a:endParaRPr lang="en-US"/>
          </a:p>
        </p:txBody>
      </p:sp>
      <p:sp>
        <p:nvSpPr>
          <p:cNvPr id="6" name="Slide Number Placeholder 5"/>
          <p:cNvSpPr>
            <a:spLocks noGrp="1"/>
          </p:cNvSpPr>
          <p:nvPr>
            <p:ph type="sldNum" sz="quarter" idx="11"/>
          </p:nvPr>
        </p:nvSpPr>
        <p:spPr/>
        <p:txBody>
          <a:bodyPr/>
          <a:lstStyle/>
          <a:p>
            <a:fld id="{B11A99C4-4CD7-40B8-8774-4708B4F31436}"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2"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2" y="1557338"/>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4773C22C-F1D4-478E-A8A2-23F3A5649C3B}" type="datetimeFigureOut">
              <a:rPr lang="en-US" smtClean="0"/>
              <a:t>6/4/2014</a:t>
            </a:fld>
            <a:endParaRPr lang="en-US"/>
          </a:p>
        </p:txBody>
      </p:sp>
      <p:sp>
        <p:nvSpPr>
          <p:cNvPr id="10" name="Slide Number Placeholder 9"/>
          <p:cNvSpPr>
            <a:spLocks noGrp="1"/>
          </p:cNvSpPr>
          <p:nvPr>
            <p:ph type="sldNum" sz="quarter" idx="15"/>
          </p:nvPr>
        </p:nvSpPr>
        <p:spPr/>
        <p:txBody>
          <a:bodyPr/>
          <a:lstStyle/>
          <a:p>
            <a:fld id="{B11A99C4-4CD7-40B8-8774-4708B4F31436}"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5"/>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3C22C-F1D4-478E-A8A2-23F3A5649C3B}" type="datetimeFigureOut">
              <a:rPr lang="en-US" smtClean="0"/>
              <a:t>6/4/2014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A99C4-4CD7-40B8-8774-4708B4F31436}"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1"/>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B11A99C4-4CD7-40B8-8774-4708B4F31436}" type="slidenum">
              <a:rPr lang="en-US" smtClean="0"/>
              <a:t>‹#›</a:t>
            </a:fld>
            <a:endParaRPr lang="en-US"/>
          </a:p>
        </p:txBody>
      </p:sp>
      <p:sp>
        <p:nvSpPr>
          <p:cNvPr id="16" name="Freeform 5"/>
          <p:cNvSpPr>
            <a:spLocks/>
          </p:cNvSpPr>
          <p:nvPr/>
        </p:nvSpPr>
        <p:spPr bwMode="auto">
          <a:xfrm>
            <a:off x="8453440" y="5715001"/>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4773C22C-F1D4-478E-A8A2-23F3A5649C3B}" type="datetimeFigureOut">
              <a:rPr lang="en-US" smtClean="0"/>
              <a:t>6/4/2014</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s://www.tms.va.gov/learning/user/login.jsp" TargetMode="External"/><Relationship Id="rId3" Type="http://schemas.openxmlformats.org/officeDocument/2006/relationships/hyperlink" Target="http://www.research.iowa-city.med.va.gov/Michele/EmployeeForms/of612.pdf" TargetMode="External"/><Relationship Id="rId7" Type="http://schemas.openxmlformats.org/officeDocument/2006/relationships/hyperlink" Target="http://www.research.iowa-city.med.va.gov/Michele/EmployeeForms/TMSinstructions.pdf"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hyperlink" Target="http://www.research.iowa-city.med.va.gov/Michele/EmployeeForms/Orientation.pdf" TargetMode="External"/><Relationship Id="rId5" Type="http://schemas.openxmlformats.org/officeDocument/2006/relationships/hyperlink" Target="http://www.va.gov/vhapublications/ViewPublication.asp?pub_ID=2858" TargetMode="External"/><Relationship Id="rId10" Type="http://schemas.openxmlformats.org/officeDocument/2006/relationships/hyperlink" Target="https://www.citiprogram.org/" TargetMode="External"/><Relationship Id="rId4" Type="http://schemas.openxmlformats.org/officeDocument/2006/relationships/hyperlink" Target="http://www.va.gov/vhapublications/ViewPublication.asp?pub_ID=403" TargetMode="External"/><Relationship Id="rId9" Type="http://schemas.openxmlformats.org/officeDocument/2006/relationships/hyperlink" Target="http://www.research.iowa-city.med.va.gov/Michele/EmployeeForms/StepbystepCITIwebsiteinstruction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6153" y="1267485"/>
            <a:ext cx="5946648" cy="5133316"/>
          </a:xfrm>
        </p:spPr>
        <p:txBody>
          <a:bodyPr/>
          <a:lstStyle/>
          <a:p>
            <a:r>
              <a:rPr lang="en-US"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HawkIRB</a:t>
            </a:r>
            <a:r>
              <a:rPr lang="en-US"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Research TEAM</a:t>
            </a:r>
            <a:endParaRPr lang="en-US"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Subtitle 2"/>
          <p:cNvSpPr>
            <a:spLocks noGrp="1"/>
          </p:cNvSpPr>
          <p:nvPr>
            <p:ph type="subTitle" idx="1"/>
          </p:nvPr>
        </p:nvSpPr>
        <p:spPr/>
        <p:txBody>
          <a:bodyPr/>
          <a:lstStyle/>
          <a:p>
            <a:r>
              <a:rPr lang="en-US" dirty="0" smtClean="0"/>
              <a:t>IRB Training May 2014</a:t>
            </a:r>
            <a:endParaRPr lang="en-US" dirty="0"/>
          </a:p>
        </p:txBody>
      </p:sp>
      <p:sp>
        <p:nvSpPr>
          <p:cNvPr id="5" name="TextBox 4"/>
          <p:cNvSpPr txBox="1"/>
          <p:nvPr/>
        </p:nvSpPr>
        <p:spPr>
          <a:xfrm>
            <a:off x="6343116" y="4953001"/>
            <a:ext cx="2438400" cy="1400383"/>
          </a:xfrm>
          <a:prstGeom prst="rect">
            <a:avLst/>
          </a:prstGeom>
          <a:noFill/>
        </p:spPr>
        <p:txBody>
          <a:bodyPr wrap="square" rtlCol="0">
            <a:spAutoFit/>
          </a:bodyPr>
          <a:lstStyle/>
          <a:p>
            <a:pPr algn="r"/>
            <a:r>
              <a:rPr lang="en-US" sz="1700" dirty="0" smtClean="0"/>
              <a:t>Michele </a:t>
            </a:r>
            <a:r>
              <a:rPr lang="en-US" sz="1700" dirty="0" err="1" smtClean="0"/>
              <a:t>Myrvik</a:t>
            </a:r>
            <a:endParaRPr lang="en-US" sz="1700" dirty="0" smtClean="0"/>
          </a:p>
          <a:p>
            <a:pPr algn="r"/>
            <a:r>
              <a:rPr lang="en-US" sz="1700" dirty="0" smtClean="0"/>
              <a:t>Program Specialist</a:t>
            </a:r>
          </a:p>
          <a:p>
            <a:pPr algn="r"/>
            <a:r>
              <a:rPr lang="en-US" sz="1700" dirty="0" smtClean="0"/>
              <a:t>Research &amp; Development</a:t>
            </a:r>
          </a:p>
          <a:p>
            <a:pPr algn="r"/>
            <a:r>
              <a:rPr lang="en-US" sz="1700" dirty="0" smtClean="0"/>
              <a:t>Michele.Myrvik@va.gov </a:t>
            </a:r>
          </a:p>
          <a:p>
            <a:pPr algn="r"/>
            <a:r>
              <a:rPr lang="en-US" sz="1700" dirty="0" smtClean="0"/>
              <a:t>VA Ext 7645</a:t>
            </a:r>
            <a:endParaRPr lang="en-US" sz="1700" dirty="0"/>
          </a:p>
        </p:txBody>
      </p:sp>
    </p:spTree>
    <p:extLst>
      <p:ext uri="{BB962C8B-B14F-4D97-AF65-F5344CB8AC3E}">
        <p14:creationId xmlns:p14="http://schemas.microsoft.com/office/powerpoint/2010/main" val="282908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tretch>
            <a:fillRect/>
          </a:stretch>
        </p:blipFill>
        <p:spPr bwMode="auto">
          <a:xfrm>
            <a:off x="304800" y="304800"/>
            <a:ext cx="89164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ular Callout 8"/>
          <p:cNvSpPr/>
          <p:nvPr/>
        </p:nvSpPr>
        <p:spPr>
          <a:xfrm>
            <a:off x="5105400" y="533400"/>
            <a:ext cx="1371600" cy="685800"/>
          </a:xfrm>
          <a:prstGeom prst="wedgeRect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This TAB</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Title 11"/>
          <p:cNvSpPr>
            <a:spLocks noGrp="1"/>
          </p:cNvSpPr>
          <p:nvPr>
            <p:ph type="title"/>
          </p:nvPr>
        </p:nvSpPr>
        <p:spPr>
          <a:xfrm>
            <a:off x="304800" y="5638800"/>
            <a:ext cx="8153400" cy="709246"/>
          </a:xfrm>
        </p:spPr>
        <p:txBody>
          <a:bodyPr/>
          <a:lstStyle/>
          <a:p>
            <a:r>
              <a:rPr lang="en-US" dirty="0"/>
              <a:t>https://login.uiowa.edu/uip/login.page?service=https://hawkirb.research.uiowa.edu/hawkirb/</a:t>
            </a:r>
          </a:p>
        </p:txBody>
      </p:sp>
      <p:sp>
        <p:nvSpPr>
          <p:cNvPr id="2" name="Oval 1"/>
          <p:cNvSpPr/>
          <p:nvPr/>
        </p:nvSpPr>
        <p:spPr>
          <a:xfrm>
            <a:off x="7086600" y="1600200"/>
            <a:ext cx="609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848600" y="1600200"/>
            <a:ext cx="609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81000" y="1828800"/>
            <a:ext cx="4038600" cy="1815882"/>
          </a:xfrm>
          <a:prstGeom prst="rect">
            <a:avLst/>
          </a:prstGeom>
          <a:solidFill>
            <a:schemeClr val="bg1"/>
          </a:solidFill>
        </p:spPr>
        <p:txBody>
          <a:bodyPr wrap="square" rtlCol="0">
            <a:spAutoFit/>
          </a:bodyPr>
          <a:lstStyle/>
          <a:p>
            <a:r>
              <a:rPr lang="en-US" sz="800" dirty="0" smtClean="0"/>
              <a:t>Albert Einstein	albert.einstein@whatever.com       University of Zurich</a:t>
            </a:r>
          </a:p>
          <a:p>
            <a:r>
              <a:rPr lang="en-US" sz="800" dirty="0" smtClean="0"/>
              <a:t>Leopold </a:t>
            </a:r>
            <a:r>
              <a:rPr lang="en-US" sz="800" dirty="0" err="1" smtClean="0"/>
              <a:t>Infeld</a:t>
            </a:r>
            <a:r>
              <a:rPr lang="en-US" sz="800" dirty="0"/>
              <a:t>	</a:t>
            </a:r>
            <a:r>
              <a:rPr lang="en-US" sz="800" dirty="0" smtClean="0"/>
              <a:t>Leopold .Infeld@whatever.com     </a:t>
            </a:r>
            <a:r>
              <a:rPr lang="en-US" sz="800" dirty="0" err="1" smtClean="0"/>
              <a:t>Jagiellonian</a:t>
            </a:r>
            <a:r>
              <a:rPr lang="en-US" sz="800" dirty="0" smtClean="0"/>
              <a:t> </a:t>
            </a:r>
            <a:r>
              <a:rPr lang="en-US" sz="800" dirty="0"/>
              <a:t>University</a:t>
            </a:r>
            <a:endParaRPr lang="en-US" sz="800" dirty="0" smtClean="0"/>
          </a:p>
          <a:p>
            <a:r>
              <a:rPr lang="en-US" sz="800" dirty="0" smtClean="0"/>
              <a:t>Nathan Rosen	Nathan.Rosen@whatever.com</a:t>
            </a:r>
            <a:r>
              <a:rPr lang="en-US" sz="800" dirty="0"/>
              <a:t>      </a:t>
            </a:r>
            <a:r>
              <a:rPr lang="en-US" sz="800" dirty="0" smtClean="0"/>
              <a:t>MIT</a:t>
            </a:r>
          </a:p>
          <a:p>
            <a:r>
              <a:rPr lang="en-US" sz="800" dirty="0" smtClean="0"/>
              <a:t>Peter Bergmann	Peter.Bergmann@whatever.com  German University</a:t>
            </a:r>
            <a:endParaRPr lang="en-US" sz="800" dirty="0"/>
          </a:p>
          <a:p>
            <a:endParaRPr lang="en-US" sz="800" dirty="0" smtClean="0"/>
          </a:p>
          <a:p>
            <a:endParaRPr lang="en-US" sz="800" dirty="0"/>
          </a:p>
          <a:p>
            <a:endParaRPr lang="en-US" sz="800" dirty="0" smtClean="0"/>
          </a:p>
          <a:p>
            <a:endParaRPr lang="en-US" sz="800" dirty="0"/>
          </a:p>
          <a:p>
            <a:endParaRPr lang="en-US" sz="800" dirty="0"/>
          </a:p>
          <a:p>
            <a:endParaRPr lang="en-US" sz="800" dirty="0" smtClean="0"/>
          </a:p>
          <a:p>
            <a:endParaRPr lang="en-US" sz="800" dirty="0"/>
          </a:p>
          <a:p>
            <a:endParaRPr lang="en-US" sz="800" dirty="0" smtClean="0"/>
          </a:p>
          <a:p>
            <a:endParaRPr lang="en-US" sz="800" dirty="0" smtClean="0"/>
          </a:p>
          <a:p>
            <a:endParaRPr lang="en-US" sz="800" dirty="0"/>
          </a:p>
        </p:txBody>
      </p:sp>
      <p:sp>
        <p:nvSpPr>
          <p:cNvPr id="4" name="TextBox 3"/>
          <p:cNvSpPr txBox="1"/>
          <p:nvPr/>
        </p:nvSpPr>
        <p:spPr>
          <a:xfrm>
            <a:off x="4419600" y="2362200"/>
            <a:ext cx="4648200" cy="1200329"/>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382790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086600" cy="4419600"/>
          </a:xfrm>
        </p:spPr>
        <p:txBody>
          <a:bodyPr>
            <a:normAutofit fontScale="85000" lnSpcReduction="20000"/>
          </a:bodyPr>
          <a:lstStyle/>
          <a:p>
            <a:pPr marL="0" indent="0">
              <a:buNone/>
            </a:pPr>
            <a:endParaRPr lang="en-US" dirty="0"/>
          </a:p>
          <a:p>
            <a:r>
              <a:rPr lang="en-US" dirty="0" smtClean="0"/>
              <a:t>Before adding a new member to your IRB-03 Research Team, </a:t>
            </a:r>
            <a:r>
              <a:rPr lang="en-US" dirty="0"/>
              <a:t>he/she is required to complete VA specific training and </a:t>
            </a:r>
            <a:r>
              <a:rPr lang="en-US" dirty="0" smtClean="0"/>
              <a:t>administrative documents if the VAMC is identified under </a:t>
            </a:r>
            <a:r>
              <a:rPr lang="en-US" b="1" dirty="0" smtClean="0"/>
              <a:t>activity location or subjects consented</a:t>
            </a:r>
            <a:r>
              <a:rPr lang="en-US" dirty="0" smtClean="0"/>
              <a:t>.</a:t>
            </a:r>
          </a:p>
          <a:p>
            <a:pPr marL="0" indent="0">
              <a:buNone/>
            </a:pPr>
            <a:endParaRPr lang="en-US" dirty="0" smtClean="0"/>
          </a:p>
          <a:p>
            <a:r>
              <a:rPr lang="en-US" dirty="0" smtClean="0"/>
              <a:t>Tasks </a:t>
            </a:r>
            <a:r>
              <a:rPr lang="en-US" dirty="0"/>
              <a:t>must be </a:t>
            </a:r>
            <a:r>
              <a:rPr lang="en-US" u="sng" dirty="0"/>
              <a:t>completed</a:t>
            </a:r>
            <a:r>
              <a:rPr lang="en-US" dirty="0"/>
              <a:t> prior to obtaining physical access or </a:t>
            </a:r>
            <a:r>
              <a:rPr lang="en-US" dirty="0" smtClean="0"/>
              <a:t>logical (computer) access to the VA’s automated </a:t>
            </a:r>
            <a:r>
              <a:rPr lang="en-US" dirty="0"/>
              <a:t>data processing equipment.  </a:t>
            </a:r>
            <a:endParaRPr lang="en-US" dirty="0" smtClean="0"/>
          </a:p>
          <a:p>
            <a:endParaRPr lang="en-US" dirty="0"/>
          </a:p>
          <a:p>
            <a:r>
              <a:rPr lang="en-US" dirty="0" smtClean="0"/>
              <a:t>NO ONE should be permitted to work on the project until they have IRB committee approval.</a:t>
            </a:r>
            <a:endParaRPr lang="en-US" dirty="0"/>
          </a:p>
        </p:txBody>
      </p:sp>
    </p:spTree>
    <p:extLst>
      <p:ext uri="{BB962C8B-B14F-4D97-AF65-F5344CB8AC3E}">
        <p14:creationId xmlns:p14="http://schemas.microsoft.com/office/powerpoint/2010/main" val="84952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5077" y="990600"/>
            <a:ext cx="7086600" cy="5293757"/>
          </a:xfrm>
          <a:prstGeom prst="rect">
            <a:avLst/>
          </a:prstGeom>
        </p:spPr>
        <p:txBody>
          <a:bodyPr wrap="square">
            <a:spAutoFit/>
          </a:bodyPr>
          <a:lstStyle/>
          <a:p>
            <a:pPr marL="285750" indent="-285750">
              <a:buFont typeface="Calibri" panose="020F0502020204030204" pitchFamily="34" charset="0"/>
              <a:buChar char="»"/>
            </a:pPr>
            <a:r>
              <a:rPr lang="en-US" sz="2600" dirty="0">
                <a:solidFill>
                  <a:schemeClr val="tx2"/>
                </a:solidFill>
              </a:rPr>
              <a:t>Remember-if the </a:t>
            </a:r>
            <a:r>
              <a:rPr lang="en-US" sz="2600" b="1" dirty="0" smtClean="0">
                <a:solidFill>
                  <a:schemeClr val="tx2"/>
                </a:solidFill>
              </a:rPr>
              <a:t>activity location or subjects consented columns </a:t>
            </a:r>
            <a:r>
              <a:rPr lang="en-US" sz="2600" dirty="0" smtClean="0">
                <a:solidFill>
                  <a:schemeClr val="tx2"/>
                </a:solidFill>
              </a:rPr>
              <a:t> say VAMC the individual must </a:t>
            </a:r>
            <a:r>
              <a:rPr lang="en-US" sz="2600" dirty="0">
                <a:solidFill>
                  <a:schemeClr val="tx2"/>
                </a:solidFill>
              </a:rPr>
              <a:t>be on some type of ‘Appointment’ at the VA.  </a:t>
            </a:r>
          </a:p>
          <a:p>
            <a:endParaRPr lang="en-US" dirty="0"/>
          </a:p>
          <a:p>
            <a:pPr marL="742950" lvl="1" indent="-285750">
              <a:buFont typeface="Wingdings" panose="05000000000000000000" pitchFamily="2" charset="2"/>
              <a:buChar char="ü"/>
            </a:pPr>
            <a:r>
              <a:rPr lang="en-US" b="1" dirty="0"/>
              <a:t>Without Compensation (WOC)</a:t>
            </a:r>
            <a:r>
              <a:rPr lang="en-US" dirty="0"/>
              <a:t> </a:t>
            </a:r>
            <a:r>
              <a:rPr lang="en-US" dirty="0" smtClean="0"/>
              <a:t>Appointment-for those who </a:t>
            </a:r>
            <a:r>
              <a:rPr lang="en-US" dirty="0"/>
              <a:t>perform various research and training-related duties without any direct monetary compensation from the Department of Veterans Affairs. These types of appointments include but are not limited to fellows, residents, university employees, students or scientists who are not compensated by the VA for their </a:t>
            </a:r>
            <a:r>
              <a:rPr lang="en-US" dirty="0" smtClean="0"/>
              <a:t>employment.</a:t>
            </a:r>
          </a:p>
          <a:p>
            <a:pPr marL="742950" lvl="1" indent="-285750">
              <a:buFont typeface="Wingdings" panose="05000000000000000000" pitchFamily="2" charset="2"/>
              <a:buChar char="ü"/>
            </a:pPr>
            <a:endParaRPr lang="en-US" dirty="0"/>
          </a:p>
          <a:p>
            <a:pPr marL="742950" lvl="1" indent="-285750">
              <a:buFont typeface="Wingdings" panose="05000000000000000000" pitchFamily="2" charset="2"/>
              <a:buChar char="ü"/>
            </a:pPr>
            <a:r>
              <a:rPr lang="en-US" dirty="0" smtClean="0"/>
              <a:t>Term/temporary Appointment- for those who are paid directly by the VA  and are eligible to receive employment benefits. </a:t>
            </a:r>
            <a:endParaRPr lang="en-US" dirty="0"/>
          </a:p>
          <a:p>
            <a:pPr marL="742950" lvl="1" indent="-285750">
              <a:buFont typeface="Wingdings" panose="05000000000000000000" pitchFamily="2" charset="2"/>
              <a:buChar char="ü"/>
            </a:pPr>
            <a:endParaRPr lang="en-US" dirty="0" smtClean="0"/>
          </a:p>
          <a:p>
            <a:pPr marL="742950" lvl="1" indent="-285750">
              <a:buFont typeface="Wingdings" panose="05000000000000000000" pitchFamily="2" charset="2"/>
              <a:buChar char="ü"/>
            </a:pPr>
            <a:r>
              <a:rPr lang="en-US" dirty="0" smtClean="0"/>
              <a:t>Contract Appointment-for those who will be paid for their services through a contract. </a:t>
            </a:r>
            <a:endParaRPr lang="en-US" dirty="0"/>
          </a:p>
        </p:txBody>
      </p:sp>
    </p:spTree>
    <p:extLst>
      <p:ext uri="{BB962C8B-B14F-4D97-AF65-F5344CB8AC3E}">
        <p14:creationId xmlns:p14="http://schemas.microsoft.com/office/powerpoint/2010/main" val="681985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ONBOARDING</a:t>
            </a:r>
            <a:br>
              <a:rPr lang="en-US" dirty="0" smtClean="0"/>
            </a:br>
            <a:r>
              <a:rPr lang="en-US" dirty="0" smtClean="0"/>
              <a:t>NEW TEAM MEMBERS</a:t>
            </a:r>
            <a:endParaRPr lang="en-US" dirty="0"/>
          </a:p>
        </p:txBody>
      </p:sp>
      <p:sp>
        <p:nvSpPr>
          <p:cNvPr id="3" name="Text Placeholder 2"/>
          <p:cNvSpPr>
            <a:spLocks noGrp="1"/>
          </p:cNvSpPr>
          <p:nvPr>
            <p:ph type="body" sz="half" idx="2"/>
          </p:nvPr>
        </p:nvSpPr>
        <p:spPr>
          <a:xfrm>
            <a:off x="5715002" y="4724400"/>
            <a:ext cx="3008313" cy="1488393"/>
          </a:xfrm>
        </p:spPr>
        <p:txBody>
          <a:bodyPr>
            <a:normAutofit/>
          </a:bodyPr>
          <a:lstStyle/>
          <a:p>
            <a:endParaRPr lang="en-US" dirty="0"/>
          </a:p>
          <a:p>
            <a:endParaRPr lang="en-US" dirty="0"/>
          </a:p>
        </p:txBody>
      </p:sp>
      <p:graphicFrame>
        <p:nvGraphicFramePr>
          <p:cNvPr id="8" name="Content Placeholder 7"/>
          <p:cNvGraphicFramePr>
            <a:graphicFrameLocks noGrp="1"/>
          </p:cNvGraphicFramePr>
          <p:nvPr>
            <p:ph sz="quarter" idx="13"/>
            <p:extLst>
              <p:ext uri="{D42A27DB-BD31-4B8C-83A1-F6EECF244321}">
                <p14:modId xmlns:p14="http://schemas.microsoft.com/office/powerpoint/2010/main" val="2206194646"/>
              </p:ext>
            </p:extLst>
          </p:nvPr>
        </p:nvGraphicFramePr>
        <p:xfrm>
          <a:off x="914402" y="228603"/>
          <a:ext cx="4800599" cy="6248397"/>
        </p:xfrm>
        <a:graphic>
          <a:graphicData uri="http://schemas.openxmlformats.org/drawingml/2006/table">
            <a:tbl>
              <a:tblPr firstRow="1" firstCol="1" bandRow="1">
                <a:tableStyleId>{5C22544A-7EE6-4342-B048-85BDC9FD1C3A}</a:tableStyleId>
              </a:tblPr>
              <a:tblGrid>
                <a:gridCol w="1654369"/>
                <a:gridCol w="1445565"/>
                <a:gridCol w="1700665"/>
              </a:tblGrid>
              <a:tr h="127518">
                <a:tc>
                  <a:txBody>
                    <a:bodyPr/>
                    <a:lstStyle/>
                    <a:p>
                      <a:pPr marL="0" marR="0">
                        <a:spcBef>
                          <a:spcPts val="0"/>
                        </a:spcBef>
                        <a:spcAft>
                          <a:spcPts val="0"/>
                        </a:spcAft>
                      </a:pPr>
                      <a:r>
                        <a:rPr lang="en-US" sz="700">
                          <a:effectLst/>
                        </a:rPr>
                        <a:t>Task</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Instructions</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Notes:</a:t>
                      </a:r>
                      <a:endParaRPr lang="en-US" sz="800">
                        <a:effectLst/>
                        <a:latin typeface="Calibri"/>
                        <a:ea typeface="Calibri"/>
                        <a:cs typeface="Times New Roman"/>
                      </a:endParaRPr>
                    </a:p>
                  </a:txBody>
                  <a:tcPr marL="51020" marR="51020" marT="0" marB="0"/>
                </a:tc>
              </a:tr>
              <a:tr h="510073">
                <a:tc>
                  <a:txBody>
                    <a:bodyPr/>
                    <a:lstStyle/>
                    <a:p>
                      <a:pPr marL="0" marR="0">
                        <a:spcBef>
                          <a:spcPts val="0"/>
                        </a:spcBef>
                        <a:spcAft>
                          <a:spcPts val="0"/>
                        </a:spcAft>
                      </a:pPr>
                      <a:r>
                        <a:rPr lang="en-US" sz="700">
                          <a:effectLst/>
                        </a:rPr>
                        <a:t>1.  Submit a copy of your resume or Application for Federal Employment (OF 612).  </a:t>
                      </a:r>
                      <a:endParaRPr lang="en-US" sz="800">
                        <a:effectLst/>
                      </a:endParaRPr>
                    </a:p>
                    <a:p>
                      <a:pPr marL="0" marR="0">
                        <a:spcBef>
                          <a:spcPts val="0"/>
                        </a:spcBef>
                        <a:spcAft>
                          <a:spcPts val="0"/>
                        </a:spcAft>
                      </a:pPr>
                      <a:r>
                        <a:rPr lang="en-US" sz="700">
                          <a:effectLst/>
                        </a:rPr>
                        <a:t> </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You can either provide a copy of your CV/Resume           OR complete form </a:t>
                      </a:r>
                      <a:r>
                        <a:rPr lang="en-US" sz="700" u="sng">
                          <a:effectLst/>
                          <a:hlinkClick r:id="rId3"/>
                        </a:rPr>
                        <a:t>OF-612</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Required to verify qualifications</a:t>
                      </a:r>
                      <a:endParaRPr lang="en-US" sz="800">
                        <a:effectLst/>
                        <a:latin typeface="Calibri"/>
                        <a:ea typeface="Calibri"/>
                        <a:cs typeface="Times New Roman"/>
                      </a:endParaRPr>
                    </a:p>
                  </a:txBody>
                  <a:tcPr marL="51020" marR="51020" marT="0" marB="0"/>
                </a:tc>
              </a:tr>
              <a:tr h="255037">
                <a:tc>
                  <a:txBody>
                    <a:bodyPr/>
                    <a:lstStyle/>
                    <a:p>
                      <a:pPr marL="0" marR="0">
                        <a:spcBef>
                          <a:spcPts val="0"/>
                        </a:spcBef>
                        <a:spcAft>
                          <a:spcPts val="0"/>
                        </a:spcAft>
                      </a:pPr>
                      <a:r>
                        <a:rPr lang="en-US" sz="700">
                          <a:effectLst/>
                        </a:rPr>
                        <a:t>2.  Education Form</a:t>
                      </a:r>
                      <a:endParaRPr lang="en-US" sz="800">
                        <a:effectLst/>
                      </a:endParaRPr>
                    </a:p>
                    <a:p>
                      <a:pPr marL="0" marR="0">
                        <a:spcBef>
                          <a:spcPts val="0"/>
                        </a:spcBef>
                        <a:spcAft>
                          <a:spcPts val="0"/>
                        </a:spcAft>
                      </a:pPr>
                      <a:r>
                        <a:rPr lang="en-US" sz="700">
                          <a:effectLst/>
                        </a:rPr>
                        <a:t> </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 </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Required to verify credentials</a:t>
                      </a:r>
                      <a:endParaRPr lang="en-US" sz="800">
                        <a:effectLst/>
                        <a:latin typeface="Calibri"/>
                        <a:ea typeface="Calibri"/>
                        <a:cs typeface="Times New Roman"/>
                      </a:endParaRPr>
                    </a:p>
                  </a:txBody>
                  <a:tcPr marL="51020" marR="51020" marT="0" marB="0"/>
                </a:tc>
              </a:tr>
              <a:tr h="382555">
                <a:tc>
                  <a:txBody>
                    <a:bodyPr/>
                    <a:lstStyle/>
                    <a:p>
                      <a:pPr marL="0" marR="0">
                        <a:spcBef>
                          <a:spcPts val="0"/>
                        </a:spcBef>
                        <a:spcAft>
                          <a:spcPts val="0"/>
                        </a:spcAft>
                      </a:pPr>
                      <a:r>
                        <a:rPr lang="en-US" sz="700">
                          <a:effectLst/>
                        </a:rPr>
                        <a:t>3.  OF-306 Declaration for Federal Employment</a:t>
                      </a:r>
                      <a:endParaRPr lang="en-US" sz="800">
                        <a:effectLst/>
                      </a:endParaRPr>
                    </a:p>
                    <a:p>
                      <a:pPr marL="0" marR="0">
                        <a:spcBef>
                          <a:spcPts val="0"/>
                        </a:spcBef>
                        <a:spcAft>
                          <a:spcPts val="0"/>
                        </a:spcAft>
                      </a:pPr>
                      <a:r>
                        <a:rPr lang="en-US" sz="700">
                          <a:effectLst/>
                        </a:rPr>
                        <a:t> </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 </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Required to complete background investigation</a:t>
                      </a:r>
                      <a:endParaRPr lang="en-US" sz="800">
                        <a:effectLst/>
                        <a:latin typeface="Calibri"/>
                        <a:ea typeface="Calibri"/>
                        <a:cs typeface="Times New Roman"/>
                      </a:endParaRPr>
                    </a:p>
                  </a:txBody>
                  <a:tcPr marL="51020" marR="51020" marT="0" marB="0"/>
                </a:tc>
              </a:tr>
              <a:tr h="255037">
                <a:tc>
                  <a:txBody>
                    <a:bodyPr/>
                    <a:lstStyle/>
                    <a:p>
                      <a:pPr marL="0" marR="0">
                        <a:spcBef>
                          <a:spcPts val="0"/>
                        </a:spcBef>
                        <a:spcAft>
                          <a:spcPts val="0"/>
                        </a:spcAft>
                      </a:pPr>
                      <a:r>
                        <a:rPr lang="en-US" sz="700">
                          <a:effectLst/>
                        </a:rPr>
                        <a:t>4.  Fingerprint Form</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 </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Required to complete background investigation</a:t>
                      </a:r>
                      <a:endParaRPr lang="en-US" sz="800">
                        <a:effectLst/>
                        <a:latin typeface="Calibri"/>
                        <a:ea typeface="Calibri"/>
                        <a:cs typeface="Times New Roman"/>
                      </a:endParaRPr>
                    </a:p>
                  </a:txBody>
                  <a:tcPr marL="51020" marR="51020" marT="0" marB="0"/>
                </a:tc>
              </a:tr>
              <a:tr h="382555">
                <a:tc>
                  <a:txBody>
                    <a:bodyPr/>
                    <a:lstStyle/>
                    <a:p>
                      <a:pPr marL="0" marR="0">
                        <a:spcBef>
                          <a:spcPts val="0"/>
                        </a:spcBef>
                        <a:spcAft>
                          <a:spcPts val="0"/>
                        </a:spcAft>
                      </a:pPr>
                      <a:r>
                        <a:rPr lang="en-US" sz="700">
                          <a:effectLst/>
                        </a:rPr>
                        <a:t>5.  Without Compensation Agreement</a:t>
                      </a:r>
                      <a:endParaRPr lang="en-US" sz="800">
                        <a:effectLst/>
                      </a:endParaRPr>
                    </a:p>
                    <a:p>
                      <a:pPr marL="0" marR="0">
                        <a:spcBef>
                          <a:spcPts val="0"/>
                        </a:spcBef>
                        <a:spcAft>
                          <a:spcPts val="0"/>
                        </a:spcAft>
                      </a:pPr>
                      <a:r>
                        <a:rPr lang="en-US" sz="700">
                          <a:effectLst/>
                        </a:rPr>
                        <a:t> </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 </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Valid for one year.  Renewable.</a:t>
                      </a:r>
                      <a:endParaRPr lang="en-US" sz="800">
                        <a:effectLst/>
                        <a:latin typeface="Calibri"/>
                        <a:ea typeface="Calibri"/>
                        <a:cs typeface="Times New Roman"/>
                      </a:endParaRPr>
                    </a:p>
                  </a:txBody>
                  <a:tcPr marL="51020" marR="51020" marT="0" marB="0"/>
                </a:tc>
              </a:tr>
              <a:tr h="510073">
                <a:tc>
                  <a:txBody>
                    <a:bodyPr/>
                    <a:lstStyle/>
                    <a:p>
                      <a:pPr marL="0" marR="0">
                        <a:spcBef>
                          <a:spcPts val="0"/>
                        </a:spcBef>
                        <a:spcAft>
                          <a:spcPts val="0"/>
                        </a:spcAft>
                      </a:pPr>
                      <a:r>
                        <a:rPr lang="en-US" sz="700">
                          <a:effectLst/>
                        </a:rPr>
                        <a:t>6.  Intellectual Property  Agreement</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For more information reference: </a:t>
                      </a:r>
                      <a:r>
                        <a:rPr lang="en-US" sz="700" u="sng">
                          <a:effectLst/>
                          <a:hlinkClick r:id="rId4"/>
                        </a:rPr>
                        <a:t>VHA Handbook 1200.18</a:t>
                      </a:r>
                      <a:endParaRPr lang="en-US" sz="800">
                        <a:effectLst/>
                      </a:endParaRPr>
                    </a:p>
                    <a:p>
                      <a:pPr marL="0" marR="0">
                        <a:spcBef>
                          <a:spcPts val="0"/>
                        </a:spcBef>
                        <a:spcAft>
                          <a:spcPts val="0"/>
                        </a:spcAft>
                      </a:pPr>
                      <a:r>
                        <a:rPr lang="en-US" sz="700">
                          <a:effectLst/>
                        </a:rPr>
                        <a:t> </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 </a:t>
                      </a:r>
                      <a:endParaRPr lang="en-US" sz="800">
                        <a:effectLst/>
                        <a:latin typeface="Calibri"/>
                        <a:ea typeface="Calibri"/>
                        <a:cs typeface="Times New Roman"/>
                      </a:endParaRPr>
                    </a:p>
                  </a:txBody>
                  <a:tcPr marL="51020" marR="51020" marT="0" marB="0"/>
                </a:tc>
              </a:tr>
              <a:tr h="510073">
                <a:tc>
                  <a:txBody>
                    <a:bodyPr/>
                    <a:lstStyle/>
                    <a:p>
                      <a:pPr marL="0" marR="0">
                        <a:spcBef>
                          <a:spcPts val="0"/>
                        </a:spcBef>
                        <a:spcAft>
                          <a:spcPts val="0"/>
                        </a:spcAft>
                      </a:pPr>
                      <a:r>
                        <a:rPr lang="en-US" sz="700">
                          <a:effectLst/>
                        </a:rPr>
                        <a:t>7.  Assignment of Functional Categories</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For more information reference:</a:t>
                      </a:r>
                      <a:endParaRPr lang="en-US" sz="800">
                        <a:effectLst/>
                      </a:endParaRPr>
                    </a:p>
                    <a:p>
                      <a:pPr marL="0" marR="0">
                        <a:spcBef>
                          <a:spcPts val="0"/>
                        </a:spcBef>
                        <a:spcAft>
                          <a:spcPts val="0"/>
                        </a:spcAft>
                      </a:pPr>
                      <a:r>
                        <a:rPr lang="en-US" sz="700" u="sng">
                          <a:effectLst/>
                          <a:hlinkClick r:id="rId5"/>
                        </a:rPr>
                        <a:t>VHA Handbook 1605.02</a:t>
                      </a:r>
                      <a:endParaRPr lang="en-US" sz="800">
                        <a:effectLst/>
                      </a:endParaRPr>
                    </a:p>
                    <a:p>
                      <a:pPr marL="0" marR="0">
                        <a:spcBef>
                          <a:spcPts val="0"/>
                        </a:spcBef>
                        <a:spcAft>
                          <a:spcPts val="0"/>
                        </a:spcAft>
                      </a:pPr>
                      <a:r>
                        <a:rPr lang="en-US" sz="700">
                          <a:effectLst/>
                        </a:rPr>
                        <a:t> </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Valid for one year.  Renewable.</a:t>
                      </a:r>
                      <a:endParaRPr lang="en-US" sz="800">
                        <a:effectLst/>
                        <a:latin typeface="Calibri"/>
                        <a:ea typeface="Calibri"/>
                        <a:cs typeface="Times New Roman"/>
                      </a:endParaRPr>
                    </a:p>
                  </a:txBody>
                  <a:tcPr marL="51020" marR="51020" marT="0" marB="0"/>
                </a:tc>
              </a:tr>
              <a:tr h="510073">
                <a:tc>
                  <a:txBody>
                    <a:bodyPr/>
                    <a:lstStyle/>
                    <a:p>
                      <a:pPr marL="0" marR="0">
                        <a:spcBef>
                          <a:spcPts val="0"/>
                        </a:spcBef>
                        <a:spcAft>
                          <a:spcPts val="0"/>
                        </a:spcAft>
                      </a:pPr>
                      <a:r>
                        <a:rPr lang="en-US" sz="700">
                          <a:effectLst/>
                        </a:rPr>
                        <a:t>8.  Request for PIV Card</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 </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VA ID badge- required for physical access to the Research buildings &amp; logical access to the computer systems.</a:t>
                      </a:r>
                      <a:endParaRPr lang="en-US" sz="800">
                        <a:effectLst/>
                        <a:latin typeface="Calibri"/>
                        <a:ea typeface="Calibri"/>
                        <a:cs typeface="Times New Roman"/>
                      </a:endParaRPr>
                    </a:p>
                  </a:txBody>
                  <a:tcPr marL="51020" marR="51020" marT="0" marB="0"/>
                </a:tc>
              </a:tr>
              <a:tr h="765110">
                <a:tc>
                  <a:txBody>
                    <a:bodyPr/>
                    <a:lstStyle/>
                    <a:p>
                      <a:pPr marL="0" marR="0">
                        <a:spcBef>
                          <a:spcPts val="0"/>
                        </a:spcBef>
                        <a:spcAft>
                          <a:spcPts val="0"/>
                        </a:spcAft>
                      </a:pPr>
                      <a:r>
                        <a:rPr lang="en-US" sz="700">
                          <a:effectLst/>
                        </a:rPr>
                        <a:t>9.  Scope of Practice</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Choose ONE applicable to your research project.  </a:t>
                      </a:r>
                      <a:endParaRPr lang="en-US" sz="800">
                        <a:effectLst/>
                      </a:endParaRPr>
                    </a:p>
                    <a:p>
                      <a:pPr marL="0" marR="0">
                        <a:spcBef>
                          <a:spcPts val="0"/>
                        </a:spcBef>
                        <a:spcAft>
                          <a:spcPts val="0"/>
                        </a:spcAft>
                      </a:pPr>
                      <a:r>
                        <a:rPr lang="en-US" sz="700">
                          <a:effectLst/>
                        </a:rPr>
                        <a:t>   a) Animal</a:t>
                      </a:r>
                      <a:endParaRPr lang="en-US" sz="800">
                        <a:effectLst/>
                      </a:endParaRPr>
                    </a:p>
                    <a:p>
                      <a:pPr marL="0" marR="0">
                        <a:spcBef>
                          <a:spcPts val="0"/>
                        </a:spcBef>
                        <a:spcAft>
                          <a:spcPts val="0"/>
                        </a:spcAft>
                      </a:pPr>
                      <a:r>
                        <a:rPr lang="en-US" sz="700">
                          <a:effectLst/>
                        </a:rPr>
                        <a:t>   b) Biomedical</a:t>
                      </a:r>
                      <a:endParaRPr lang="en-US" sz="800">
                        <a:effectLst/>
                      </a:endParaRPr>
                    </a:p>
                    <a:p>
                      <a:pPr marL="0" marR="0">
                        <a:spcBef>
                          <a:spcPts val="0"/>
                        </a:spcBef>
                        <a:spcAft>
                          <a:spcPts val="0"/>
                        </a:spcAft>
                      </a:pPr>
                      <a:r>
                        <a:rPr lang="en-US" sz="700">
                          <a:effectLst/>
                        </a:rPr>
                        <a:t>   c) Human Subjects</a:t>
                      </a:r>
                      <a:endParaRPr lang="en-US" sz="800">
                        <a:effectLst/>
                      </a:endParaRPr>
                    </a:p>
                    <a:p>
                      <a:pPr marL="0" marR="0">
                        <a:spcBef>
                          <a:spcPts val="0"/>
                        </a:spcBef>
                        <a:spcAft>
                          <a:spcPts val="0"/>
                        </a:spcAft>
                      </a:pPr>
                      <a:r>
                        <a:rPr lang="en-US" sz="700">
                          <a:effectLst/>
                        </a:rPr>
                        <a:t> </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Valid one year.  Renewable. </a:t>
                      </a:r>
                      <a:endParaRPr lang="en-US" sz="800">
                        <a:effectLst/>
                      </a:endParaRPr>
                    </a:p>
                    <a:p>
                      <a:pPr marL="0" marR="0">
                        <a:spcBef>
                          <a:spcPts val="0"/>
                        </a:spcBef>
                        <a:spcAft>
                          <a:spcPts val="0"/>
                        </a:spcAft>
                      </a:pPr>
                      <a:r>
                        <a:rPr lang="en-US" sz="700">
                          <a:effectLst/>
                        </a:rPr>
                        <a:t> </a:t>
                      </a:r>
                      <a:endParaRPr lang="en-US" sz="800">
                        <a:effectLst/>
                      </a:endParaRPr>
                    </a:p>
                    <a:p>
                      <a:pPr marL="0" marR="0">
                        <a:spcBef>
                          <a:spcPts val="0"/>
                        </a:spcBef>
                        <a:spcAft>
                          <a:spcPts val="0"/>
                        </a:spcAft>
                      </a:pPr>
                      <a:r>
                        <a:rPr lang="en-US" sz="700">
                          <a:effectLst/>
                        </a:rPr>
                        <a:t>If you have questions about the applicable routine duties, contact the Principal Investigator on the project.</a:t>
                      </a:r>
                      <a:endParaRPr lang="en-US" sz="800">
                        <a:effectLst/>
                        <a:latin typeface="Calibri"/>
                        <a:ea typeface="Calibri"/>
                        <a:cs typeface="Times New Roman"/>
                      </a:endParaRPr>
                    </a:p>
                  </a:txBody>
                  <a:tcPr marL="51020" marR="51020" marT="0" marB="0"/>
                </a:tc>
              </a:tr>
              <a:tr h="382555">
                <a:tc>
                  <a:txBody>
                    <a:bodyPr/>
                    <a:lstStyle/>
                    <a:p>
                      <a:pPr marL="0" marR="0">
                        <a:spcBef>
                          <a:spcPts val="0"/>
                        </a:spcBef>
                        <a:spcAft>
                          <a:spcPts val="0"/>
                        </a:spcAft>
                      </a:pPr>
                      <a:r>
                        <a:rPr lang="en-US" sz="700">
                          <a:effectLst/>
                        </a:rPr>
                        <a:t>10.  Orientation Guide Acknowledgement</a:t>
                      </a:r>
                      <a:endParaRPr lang="en-US" sz="800">
                        <a:effectLst/>
                      </a:endParaRPr>
                    </a:p>
                    <a:p>
                      <a:pPr marL="0" marR="0">
                        <a:spcBef>
                          <a:spcPts val="0"/>
                        </a:spcBef>
                        <a:spcAft>
                          <a:spcPts val="0"/>
                        </a:spcAft>
                      </a:pPr>
                      <a:r>
                        <a:rPr lang="en-US" sz="700">
                          <a:effectLst/>
                        </a:rPr>
                        <a:t> </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Review </a:t>
                      </a:r>
                      <a:r>
                        <a:rPr lang="en-US" sz="700" u="sng">
                          <a:effectLst/>
                          <a:hlinkClick r:id="rId6"/>
                        </a:rPr>
                        <a:t>Orientation Guide</a:t>
                      </a:r>
                      <a:r>
                        <a:rPr lang="en-US" sz="700">
                          <a:effectLst/>
                        </a:rPr>
                        <a:t> </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 </a:t>
                      </a:r>
                      <a:endParaRPr lang="en-US" sz="800">
                        <a:effectLst/>
                        <a:latin typeface="Calibri"/>
                        <a:ea typeface="Calibri"/>
                        <a:cs typeface="Times New Roman"/>
                      </a:endParaRPr>
                    </a:p>
                  </a:txBody>
                  <a:tcPr marL="51020" marR="51020" marT="0" marB="0"/>
                </a:tc>
              </a:tr>
              <a:tr h="892628">
                <a:tc>
                  <a:txBody>
                    <a:bodyPr/>
                    <a:lstStyle/>
                    <a:p>
                      <a:pPr marL="0" marR="0">
                        <a:spcBef>
                          <a:spcPts val="0"/>
                        </a:spcBef>
                        <a:spcAft>
                          <a:spcPts val="0"/>
                        </a:spcAft>
                      </a:pPr>
                      <a:r>
                        <a:rPr lang="en-US" sz="700">
                          <a:effectLst/>
                        </a:rPr>
                        <a:t>11.  Complete online trainings titled: </a:t>
                      </a:r>
                      <a:endParaRPr lang="en-US" sz="800">
                        <a:effectLst/>
                      </a:endParaRPr>
                    </a:p>
                    <a:p>
                      <a:pPr marL="0" marR="0">
                        <a:spcBef>
                          <a:spcPts val="0"/>
                        </a:spcBef>
                        <a:spcAft>
                          <a:spcPts val="0"/>
                        </a:spcAft>
                      </a:pPr>
                      <a:r>
                        <a:rPr lang="en-US" sz="700">
                          <a:effectLst/>
                        </a:rPr>
                        <a:t>   a) Privacy HIPAA and Focused</a:t>
                      </a:r>
                      <a:endParaRPr lang="en-US" sz="800">
                        <a:effectLst/>
                      </a:endParaRPr>
                    </a:p>
                    <a:p>
                      <a:pPr marL="269240" marR="0" indent="-269240">
                        <a:spcBef>
                          <a:spcPts val="0"/>
                        </a:spcBef>
                        <a:spcAft>
                          <a:spcPts val="0"/>
                        </a:spcAft>
                      </a:pPr>
                      <a:r>
                        <a:rPr lang="en-US" sz="700">
                          <a:effectLst/>
                        </a:rPr>
                        <a:t>  b) VA Privacy and Information Security Awareness &amp; Rules of Behavior</a:t>
                      </a:r>
                      <a:endParaRPr lang="en-US" sz="800">
                        <a:effectLst/>
                      </a:endParaRPr>
                    </a:p>
                    <a:p>
                      <a:pPr marL="269240" marR="0" indent="-269240">
                        <a:spcBef>
                          <a:spcPts val="0"/>
                        </a:spcBef>
                        <a:spcAft>
                          <a:spcPts val="0"/>
                        </a:spcAft>
                      </a:pPr>
                      <a:r>
                        <a:rPr lang="en-US" sz="700">
                          <a:effectLst/>
                        </a:rPr>
                        <a:t> </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Set up your own profile by following these </a:t>
                      </a:r>
                      <a:r>
                        <a:rPr lang="en-US" sz="700" u="sng">
                          <a:effectLst/>
                          <a:hlinkClick r:id="rId7"/>
                        </a:rPr>
                        <a:t>INSTRUCTIONS.</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Log into: </a:t>
                      </a:r>
                      <a:r>
                        <a:rPr lang="en-US" sz="700" u="sng">
                          <a:effectLst/>
                          <a:hlinkClick r:id="rId8"/>
                        </a:rPr>
                        <a:t>TMS Website</a:t>
                      </a:r>
                      <a:endParaRPr lang="en-US" sz="800">
                        <a:effectLst/>
                      </a:endParaRPr>
                    </a:p>
                    <a:p>
                      <a:pPr marL="0" marR="0">
                        <a:spcBef>
                          <a:spcPts val="0"/>
                        </a:spcBef>
                        <a:spcAft>
                          <a:spcPts val="0"/>
                        </a:spcAft>
                      </a:pPr>
                      <a:r>
                        <a:rPr lang="en-US" sz="700">
                          <a:effectLst/>
                        </a:rPr>
                        <a:t> </a:t>
                      </a:r>
                      <a:endParaRPr lang="en-US" sz="800">
                        <a:effectLst/>
                      </a:endParaRPr>
                    </a:p>
                    <a:p>
                      <a:pPr marL="0" marR="0">
                        <a:spcBef>
                          <a:spcPts val="0"/>
                        </a:spcBef>
                        <a:spcAft>
                          <a:spcPts val="0"/>
                        </a:spcAft>
                      </a:pPr>
                      <a:r>
                        <a:rPr lang="en-US" sz="700">
                          <a:effectLst/>
                        </a:rPr>
                        <a:t>Click “Create New User”</a:t>
                      </a:r>
                      <a:endParaRPr lang="en-US" sz="800">
                        <a:effectLst/>
                        <a:latin typeface="Calibri"/>
                        <a:ea typeface="Calibri"/>
                        <a:cs typeface="Times New Roman"/>
                      </a:endParaRPr>
                    </a:p>
                  </a:txBody>
                  <a:tcPr marL="51020" marR="51020" marT="0" marB="0"/>
                </a:tc>
              </a:tr>
              <a:tr h="765110">
                <a:tc>
                  <a:txBody>
                    <a:bodyPr/>
                    <a:lstStyle/>
                    <a:p>
                      <a:pPr marL="0" marR="0">
                        <a:spcBef>
                          <a:spcPts val="0"/>
                        </a:spcBef>
                        <a:spcAft>
                          <a:spcPts val="0"/>
                        </a:spcAft>
                      </a:pPr>
                      <a:r>
                        <a:rPr lang="en-US" sz="700">
                          <a:effectLst/>
                        </a:rPr>
                        <a:t>12.  Complete online training titled: </a:t>
                      </a:r>
                      <a:endParaRPr lang="en-US" sz="800">
                        <a:effectLst/>
                      </a:endParaRPr>
                    </a:p>
                    <a:p>
                      <a:pPr marL="269240" marR="0" indent="-171450">
                        <a:spcBef>
                          <a:spcPts val="0"/>
                        </a:spcBef>
                        <a:spcAft>
                          <a:spcPts val="0"/>
                        </a:spcAft>
                      </a:pPr>
                      <a:r>
                        <a:rPr lang="en-US" sz="700">
                          <a:effectLst/>
                        </a:rPr>
                        <a:t> a) Human Subjects Protections and Good Clinical Practices (GCP)</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a:effectLst/>
                        </a:rPr>
                        <a:t>ONLY REQUIRED IF YOUR PROJECT INVOLVES HUMAN SUBJECTS.</a:t>
                      </a:r>
                      <a:endParaRPr lang="en-US" sz="800">
                        <a:effectLst/>
                      </a:endParaRPr>
                    </a:p>
                    <a:p>
                      <a:pPr marL="0" marR="0">
                        <a:spcBef>
                          <a:spcPts val="0"/>
                        </a:spcBef>
                        <a:spcAft>
                          <a:spcPts val="0"/>
                        </a:spcAft>
                      </a:pPr>
                      <a:r>
                        <a:rPr lang="en-US" sz="700">
                          <a:effectLst/>
                        </a:rPr>
                        <a:t> </a:t>
                      </a:r>
                      <a:endParaRPr lang="en-US" sz="800">
                        <a:effectLst/>
                      </a:endParaRPr>
                    </a:p>
                    <a:p>
                      <a:pPr marL="0" marR="0">
                        <a:spcBef>
                          <a:spcPts val="0"/>
                        </a:spcBef>
                        <a:spcAft>
                          <a:spcPts val="0"/>
                        </a:spcAft>
                      </a:pPr>
                      <a:r>
                        <a:rPr lang="en-US" sz="700">
                          <a:effectLst/>
                        </a:rPr>
                        <a:t>Set up your own profile by following these </a:t>
                      </a:r>
                      <a:r>
                        <a:rPr lang="en-US" sz="700" u="sng">
                          <a:effectLst/>
                          <a:hlinkClick r:id="rId9"/>
                        </a:rPr>
                        <a:t>INSTRUCTIONS.</a:t>
                      </a:r>
                      <a:endParaRPr lang="en-US" sz="800">
                        <a:effectLst/>
                        <a:latin typeface="Calibri"/>
                        <a:ea typeface="Calibri"/>
                        <a:cs typeface="Times New Roman"/>
                      </a:endParaRPr>
                    </a:p>
                  </a:txBody>
                  <a:tcPr marL="51020" marR="51020" marT="0" marB="0"/>
                </a:tc>
                <a:tc>
                  <a:txBody>
                    <a:bodyPr/>
                    <a:lstStyle/>
                    <a:p>
                      <a:pPr marL="0" marR="0">
                        <a:spcBef>
                          <a:spcPts val="0"/>
                        </a:spcBef>
                        <a:spcAft>
                          <a:spcPts val="0"/>
                        </a:spcAft>
                      </a:pPr>
                      <a:r>
                        <a:rPr lang="en-US" sz="700" dirty="0">
                          <a:effectLst/>
                        </a:rPr>
                        <a:t>Log into:  </a:t>
                      </a:r>
                      <a:r>
                        <a:rPr lang="en-US" sz="700" u="sng" dirty="0">
                          <a:effectLst/>
                          <a:hlinkClick r:id="rId10"/>
                        </a:rPr>
                        <a:t>CITI Website</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Click “Create an Account”</a:t>
                      </a:r>
                      <a:endParaRPr lang="en-US" sz="800" dirty="0">
                        <a:effectLst/>
                        <a:latin typeface="Calibri"/>
                        <a:ea typeface="Calibri"/>
                        <a:cs typeface="Times New Roman"/>
                      </a:endParaRPr>
                    </a:p>
                  </a:txBody>
                  <a:tcPr marL="51020" marR="51020" marT="0" marB="0"/>
                </a:tc>
              </a:tr>
            </a:tbl>
          </a:graphicData>
        </a:graphic>
      </p:graphicFrame>
      <p:sp>
        <p:nvSpPr>
          <p:cNvPr id="10" name="Rectangle 9"/>
          <p:cNvSpPr/>
          <p:nvPr/>
        </p:nvSpPr>
        <p:spPr>
          <a:xfrm>
            <a:off x="5715000" y="2209800"/>
            <a:ext cx="3200400" cy="4462760"/>
          </a:xfrm>
          <a:prstGeom prst="rect">
            <a:avLst/>
          </a:prstGeom>
        </p:spPr>
        <p:txBody>
          <a:bodyPr wrap="square">
            <a:spAutoFit/>
          </a:bodyPr>
          <a:lstStyle/>
          <a:p>
            <a:r>
              <a:rPr lang="en-US" dirty="0"/>
              <a:t>WHAT </a:t>
            </a:r>
            <a:r>
              <a:rPr lang="en-US" dirty="0" smtClean="0"/>
              <a:t>SHOULD </a:t>
            </a:r>
            <a:r>
              <a:rPr lang="en-US" dirty="0"/>
              <a:t>I DO</a:t>
            </a:r>
            <a:r>
              <a:rPr lang="en-US" dirty="0" smtClean="0"/>
              <a:t>?</a:t>
            </a:r>
          </a:p>
          <a:p>
            <a:endParaRPr lang="en-US" dirty="0"/>
          </a:p>
          <a:p>
            <a:pPr marL="285750" indent="-285750">
              <a:buFont typeface="Wingdings" panose="05000000000000000000" pitchFamily="2" charset="2"/>
              <a:buChar char="ü"/>
            </a:pPr>
            <a:r>
              <a:rPr lang="en-US" dirty="0" smtClean="0"/>
              <a:t>Notify the Research Office</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The PI or Coordinator must enter a modification in HAWKIRB to add a new team member.</a:t>
            </a:r>
          </a:p>
          <a:p>
            <a:endParaRPr lang="en-US" dirty="0"/>
          </a:p>
          <a:p>
            <a:pPr lvl="0"/>
            <a:endParaRPr lang="en-US" sz="2000" dirty="0" smtClean="0">
              <a:solidFill>
                <a:prstClr val="black"/>
              </a:solidFill>
            </a:endParaRPr>
          </a:p>
          <a:p>
            <a:pPr lvl="0"/>
            <a:endParaRPr lang="en-US" sz="1600" dirty="0">
              <a:solidFill>
                <a:prstClr val="black"/>
              </a:solidFill>
            </a:endParaRPr>
          </a:p>
          <a:p>
            <a:pPr lvl="0"/>
            <a:endParaRPr lang="en-US" sz="1600" dirty="0" smtClean="0">
              <a:solidFill>
                <a:prstClr val="black"/>
              </a:solidFill>
            </a:endParaRPr>
          </a:p>
          <a:p>
            <a:pPr lvl="0"/>
            <a:endParaRPr lang="en-US" sz="1600" dirty="0">
              <a:solidFill>
                <a:prstClr val="black"/>
              </a:solidFill>
            </a:endParaRPr>
          </a:p>
          <a:p>
            <a:pPr lvl="0"/>
            <a:r>
              <a:rPr lang="en-US" sz="1600" dirty="0" smtClean="0">
                <a:solidFill>
                  <a:prstClr val="black"/>
                </a:solidFill>
              </a:rPr>
              <a:t>We </a:t>
            </a:r>
            <a:r>
              <a:rPr lang="en-US" sz="1600" dirty="0">
                <a:solidFill>
                  <a:prstClr val="black"/>
                </a:solidFill>
              </a:rPr>
              <a:t>will take care of the rest!! </a:t>
            </a:r>
            <a:r>
              <a:rPr lang="en-US" dirty="0">
                <a:solidFill>
                  <a:prstClr val="black"/>
                </a:solidFill>
                <a:sym typeface="Wingdings" panose="05000000000000000000" pitchFamily="2" charset="2"/>
              </a:rPr>
              <a:t></a:t>
            </a:r>
          </a:p>
          <a:p>
            <a:endParaRPr lang="en-US" dirty="0"/>
          </a:p>
          <a:p>
            <a:endParaRPr lang="en-US" dirty="0"/>
          </a:p>
        </p:txBody>
      </p:sp>
      <p:sp>
        <p:nvSpPr>
          <p:cNvPr id="6" name="Title 1"/>
          <p:cNvSpPr txBox="1">
            <a:spLocks/>
          </p:cNvSpPr>
          <p:nvPr/>
        </p:nvSpPr>
        <p:spPr>
          <a:xfrm>
            <a:off x="533400" y="5755593"/>
            <a:ext cx="8153400" cy="914400"/>
          </a:xfrm>
          <a:prstGeom prst="rect">
            <a:avLst/>
          </a:prstGeom>
        </p:spPr>
        <p:txBody>
          <a:bodyPr vert="horz" lIns="91440" tIns="45720" rIns="91440" bIns="45720" rtlCol="0" anchor="b">
            <a:noAutofit/>
          </a:bodyPr>
          <a:lstStyle>
            <a:lvl1pPr algn="l" defTabSz="914400" rtl="0" eaLnBrk="1" latinLnBrk="0" hangingPunct="1">
              <a:spcBef>
                <a:spcPct val="0"/>
              </a:spcBef>
              <a:buNone/>
              <a:defRPr sz="2000" b="1" kern="1200">
                <a:ln>
                  <a:noFill/>
                </a:ln>
                <a:solidFill>
                  <a:srgbClr val="FF7605"/>
                </a:solidFill>
                <a:effectLst/>
                <a:latin typeface="+mj-lt"/>
                <a:ea typeface="+mj-ea"/>
                <a:cs typeface="+mj-cs"/>
              </a:defRPr>
            </a:lvl1pPr>
          </a:lstStyle>
          <a:p>
            <a:pPr algn="r">
              <a:spcBef>
                <a:spcPct val="20000"/>
              </a:spcBef>
            </a:pPr>
            <a:r>
              <a:rPr lang="en-US" sz="1500" b="0" dirty="0" smtClean="0">
                <a:solidFill>
                  <a:prstClr val="black"/>
                </a:solidFill>
              </a:rPr>
              <a:t>http://www.research.iowa-city.med.va.gov/Researchers/For_VA_Researchers.asp</a:t>
            </a:r>
            <a:endParaRPr lang="en-US" sz="1500" dirty="0"/>
          </a:p>
        </p:txBody>
      </p:sp>
    </p:spTree>
    <p:extLst>
      <p:ext uri="{BB962C8B-B14F-4D97-AF65-F5344CB8AC3E}">
        <p14:creationId xmlns:p14="http://schemas.microsoft.com/office/powerpoint/2010/main" val="1508022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1200" y="381000"/>
            <a:ext cx="3200400" cy="1524000"/>
          </a:xfrm>
        </p:spPr>
        <p:txBody>
          <a:bodyPr/>
          <a:lstStyle/>
          <a:p>
            <a:r>
              <a:rPr lang="en-US" dirty="0" smtClean="0"/>
              <a:t>REMOVING </a:t>
            </a:r>
            <a:br>
              <a:rPr lang="en-US" dirty="0" smtClean="0"/>
            </a:br>
            <a:r>
              <a:rPr lang="en-US" dirty="0" smtClean="0"/>
              <a:t>TEAM MEMBERS</a:t>
            </a:r>
            <a:br>
              <a:rPr lang="en-US" dirty="0" smtClean="0"/>
            </a:br>
            <a:r>
              <a:rPr lang="en-US" dirty="0" smtClean="0"/>
              <a:t/>
            </a:r>
            <a:br>
              <a:rPr lang="en-US" dirty="0" smtClean="0"/>
            </a:br>
            <a:r>
              <a:rPr lang="en-US" dirty="0" smtClean="0"/>
              <a:t>CLEARANCE PROCESS</a:t>
            </a:r>
            <a:endParaRPr lang="en-US" dirty="0"/>
          </a:p>
        </p:txBody>
      </p:sp>
      <p:sp>
        <p:nvSpPr>
          <p:cNvPr id="3" name="Text Placeholder 2"/>
          <p:cNvSpPr>
            <a:spLocks noGrp="1"/>
          </p:cNvSpPr>
          <p:nvPr>
            <p:ph type="body" sz="half" idx="2"/>
          </p:nvPr>
        </p:nvSpPr>
        <p:spPr>
          <a:xfrm>
            <a:off x="5715002" y="1524001"/>
            <a:ext cx="3008313" cy="4386263"/>
          </a:xfrm>
        </p:spPr>
        <p:txBody>
          <a:bodyPr/>
          <a:lstStyle/>
          <a:p>
            <a:endParaRPr lang="en-US" dirty="0" smtClean="0"/>
          </a:p>
          <a:p>
            <a:endParaRPr lang="en-US" dirty="0"/>
          </a:p>
        </p:txBody>
      </p:sp>
      <p:sp>
        <p:nvSpPr>
          <p:cNvPr id="4" name="Content Placeholder 3"/>
          <p:cNvSpPr>
            <a:spLocks noGrp="1"/>
          </p:cNvSpPr>
          <p:nvPr>
            <p:ph sz="quarter" idx="13"/>
          </p:nvPr>
        </p:nvSpPr>
        <p:spPr/>
        <p:txBody>
          <a:bodyPr/>
          <a:lstStyle/>
          <a:p>
            <a:r>
              <a:rPr lang="en-US" dirty="0" smtClean="0"/>
              <a:t>Collect</a:t>
            </a:r>
          </a:p>
          <a:p>
            <a:pPr lvl="1"/>
            <a:r>
              <a:rPr lang="en-US" dirty="0" smtClean="0"/>
              <a:t>Key Card (PIV)-terminate physical access to labs and other areas in the Research buildings.</a:t>
            </a:r>
          </a:p>
          <a:p>
            <a:pPr lvl="1"/>
            <a:r>
              <a:rPr lang="en-US" dirty="0" smtClean="0"/>
              <a:t>HID card-terminate physical access other areas in the Research buildings.</a:t>
            </a:r>
          </a:p>
          <a:p>
            <a:pPr lvl="1"/>
            <a:r>
              <a:rPr lang="en-US" dirty="0" smtClean="0"/>
              <a:t>Lab coats </a:t>
            </a:r>
            <a:r>
              <a:rPr lang="en-US" dirty="0" err="1" smtClean="0"/>
              <a:t>etc</a:t>
            </a:r>
            <a:r>
              <a:rPr lang="en-US" dirty="0" smtClean="0"/>
              <a:t>-Any other VA property.</a:t>
            </a:r>
          </a:p>
          <a:p>
            <a:pPr lvl="1"/>
            <a:endParaRPr lang="en-US" dirty="0" smtClean="0"/>
          </a:p>
          <a:p>
            <a:r>
              <a:rPr lang="en-US" dirty="0" smtClean="0"/>
              <a:t>Notify </a:t>
            </a:r>
          </a:p>
          <a:p>
            <a:pPr lvl="1"/>
            <a:r>
              <a:rPr lang="en-US" dirty="0" smtClean="0"/>
              <a:t>VA Police to terminate physical access to labs and other areas in the Research buildings.</a:t>
            </a:r>
          </a:p>
          <a:p>
            <a:pPr lvl="1"/>
            <a:r>
              <a:rPr lang="en-US" dirty="0" smtClean="0"/>
              <a:t>IT to terminate computer access</a:t>
            </a:r>
          </a:p>
          <a:p>
            <a:pPr lvl="1"/>
            <a:r>
              <a:rPr lang="en-US" dirty="0" smtClean="0"/>
              <a:t>HR to terminate VA appointment</a:t>
            </a:r>
          </a:p>
          <a:p>
            <a:endParaRPr lang="en-US" dirty="0" smtClean="0"/>
          </a:p>
          <a:p>
            <a:endParaRPr lang="en-US" dirty="0"/>
          </a:p>
        </p:txBody>
      </p:sp>
      <p:sp>
        <p:nvSpPr>
          <p:cNvPr id="5" name="Rectangle 4"/>
          <p:cNvSpPr/>
          <p:nvPr/>
        </p:nvSpPr>
        <p:spPr>
          <a:xfrm>
            <a:off x="5715000" y="2362200"/>
            <a:ext cx="3200400" cy="4555093"/>
          </a:xfrm>
          <a:prstGeom prst="rect">
            <a:avLst/>
          </a:prstGeom>
        </p:spPr>
        <p:txBody>
          <a:bodyPr wrap="square">
            <a:spAutoFit/>
          </a:bodyPr>
          <a:lstStyle/>
          <a:p>
            <a:r>
              <a:rPr lang="en-US" dirty="0" smtClean="0"/>
              <a:t>WHAT SHOULD I DO?</a:t>
            </a:r>
          </a:p>
          <a:p>
            <a:endParaRPr lang="en-US" dirty="0"/>
          </a:p>
          <a:p>
            <a:pPr marL="285750" indent="-285750">
              <a:buFont typeface="Wingdings" panose="05000000000000000000" pitchFamily="2" charset="2"/>
              <a:buChar char="ü"/>
            </a:pPr>
            <a:r>
              <a:rPr lang="en-US" dirty="0" smtClean="0"/>
              <a:t>The PI or Coordinator must enter a modification in </a:t>
            </a:r>
            <a:r>
              <a:rPr lang="en-US" dirty="0" err="1" smtClean="0"/>
              <a:t>HawkIRB</a:t>
            </a:r>
            <a:r>
              <a:rPr lang="en-US" dirty="0" smtClean="0"/>
              <a:t> to remove a team member.</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Notify the Research Office</a:t>
            </a:r>
          </a:p>
          <a:p>
            <a:endParaRPr lang="en-US" dirty="0" smtClean="0"/>
          </a:p>
          <a:p>
            <a:endParaRPr lang="en-US" dirty="0" smtClean="0"/>
          </a:p>
          <a:p>
            <a:endParaRPr lang="en-US" sz="2400" dirty="0"/>
          </a:p>
          <a:p>
            <a:endParaRPr lang="en-US" dirty="0" smtClean="0"/>
          </a:p>
          <a:p>
            <a:r>
              <a:rPr lang="en-US" sz="1600" dirty="0" smtClean="0"/>
              <a:t>We </a:t>
            </a:r>
            <a:r>
              <a:rPr lang="en-US" sz="1600" dirty="0"/>
              <a:t>will take care of the rest!! </a:t>
            </a:r>
            <a:r>
              <a:rPr lang="en-US" dirty="0" smtClean="0">
                <a:sym typeface="Wingdings" panose="05000000000000000000" pitchFamily="2" charset="2"/>
              </a:rPr>
              <a:t></a:t>
            </a:r>
          </a:p>
          <a:p>
            <a:endParaRPr lang="en-US" sz="1400" dirty="0" smtClean="0">
              <a:sym typeface="Wingdings" panose="05000000000000000000" pitchFamily="2" charset="2"/>
            </a:endParaRPr>
          </a:p>
          <a:p>
            <a:endParaRPr lang="en-US" dirty="0"/>
          </a:p>
          <a:p>
            <a:endParaRPr lang="en-US" dirty="0"/>
          </a:p>
        </p:txBody>
      </p:sp>
    </p:spTree>
    <p:extLst>
      <p:ext uri="{BB962C8B-B14F-4D97-AF65-F5344CB8AC3E}">
        <p14:creationId xmlns:p14="http://schemas.microsoft.com/office/powerpoint/2010/main" val="3677808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Michele </a:t>
            </a:r>
            <a:r>
              <a:rPr lang="en-US" dirty="0" smtClean="0"/>
              <a:t>Myrvik</a:t>
            </a:r>
            <a:endParaRPr lang="en-US" dirty="0"/>
          </a:p>
        </p:txBody>
      </p:sp>
      <p:pic>
        <p:nvPicPr>
          <p:cNvPr id="5"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tretch>
            <a:fillRect/>
          </a:stretch>
        </p:blipFill>
        <p:spPr>
          <a:xfrm>
            <a:off x="1849733" y="381000"/>
            <a:ext cx="4815884" cy="4081462"/>
          </a:xfrm>
        </p:spPr>
      </p:pic>
      <p:sp>
        <p:nvSpPr>
          <p:cNvPr id="4" name="Text Placeholder 3"/>
          <p:cNvSpPr>
            <a:spLocks noGrp="1"/>
          </p:cNvSpPr>
          <p:nvPr>
            <p:ph type="body" sz="half" idx="2"/>
          </p:nvPr>
        </p:nvSpPr>
        <p:spPr/>
        <p:txBody>
          <a:bodyPr/>
          <a:lstStyle/>
          <a:p>
            <a:r>
              <a:rPr lang="en-US" dirty="0" smtClean="0"/>
              <a:t>Program </a:t>
            </a:r>
            <a:r>
              <a:rPr lang="en-US" dirty="0"/>
              <a:t>Specialist</a:t>
            </a:r>
          </a:p>
          <a:p>
            <a:r>
              <a:rPr lang="en-US" dirty="0"/>
              <a:t>Research &amp; Development</a:t>
            </a:r>
          </a:p>
          <a:p>
            <a:r>
              <a:rPr lang="en-US" dirty="0"/>
              <a:t>Michele.Myrvik@va.gov </a:t>
            </a:r>
          </a:p>
          <a:p>
            <a:r>
              <a:rPr lang="en-US" dirty="0"/>
              <a:t>VA Ext 7645</a:t>
            </a:r>
          </a:p>
          <a:p>
            <a:endParaRPr lang="en-US" dirty="0"/>
          </a:p>
        </p:txBody>
      </p:sp>
    </p:spTree>
    <p:extLst>
      <p:ext uri="{BB962C8B-B14F-4D97-AF65-F5344CB8AC3E}">
        <p14:creationId xmlns:p14="http://schemas.microsoft.com/office/powerpoint/2010/main" val="19859198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708</TotalTime>
  <Words>513</Words>
  <Application>Microsoft Office PowerPoint</Application>
  <PresentationFormat>On-screen Show (4:3)</PresentationFormat>
  <Paragraphs>145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Thermal</vt:lpstr>
      <vt:lpstr>HawkIRB Research TEAM</vt:lpstr>
      <vt:lpstr>https://login.uiowa.edu/uip/login.page?service=https://hawkirb.research.uiowa.edu/hawkirb/</vt:lpstr>
      <vt:lpstr>PowerPoint Presentation</vt:lpstr>
      <vt:lpstr>PowerPoint Presentation</vt:lpstr>
      <vt:lpstr>ONBOARDING NEW TEAM MEMBERS</vt:lpstr>
      <vt:lpstr>REMOVING  TEAM MEMBERS  CLEARANCE PROCESS</vt:lpstr>
      <vt:lpstr>Michele Myrvik</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HawkIRB Research TEAM</dc:title>
  <dc:creator>Myrvik, Michele</dc:creator>
  <cp:lastModifiedBy>Myrvik, Michele</cp:lastModifiedBy>
  <cp:revision>31</cp:revision>
  <cp:lastPrinted>2014-05-22T15:44:52Z</cp:lastPrinted>
  <dcterms:created xsi:type="dcterms:W3CDTF">2014-04-29T19:48:15Z</dcterms:created>
  <dcterms:modified xsi:type="dcterms:W3CDTF">2014-06-04T15:57:57Z</dcterms:modified>
</cp:coreProperties>
</file>