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4" r:id="rId9"/>
    <p:sldId id="266" r:id="rId10"/>
    <p:sldId id="26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5/22/2014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5/22/2014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5/22/2014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5/22/2014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5/22/2014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5/22/2014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5/22/2014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5/22/2014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5/22/2014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5/22/2014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5/22/2014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5/22/2014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ahrpp.org/"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hyperlink" Target="mailto:irb@uiowa.edu" TargetMode="External"/><Relationship Id="rId2" Type="http://schemas.openxmlformats.org/officeDocument/2006/relationships/hyperlink" Target="mailto:Michele-countryman@uiowa.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1.va.gov/vhapublications/ViewPublication.asp?pub_ID=253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irb@uiowa.edu"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t>Common Errors to avoid in IRB-03 (VA) Applications</a:t>
            </a:r>
            <a:endParaRPr lang="en-US" sz="5400" dirty="0"/>
          </a:p>
        </p:txBody>
      </p:sp>
      <p:pic>
        <p:nvPicPr>
          <p:cNvPr id="4" name="Picture 10" descr="DomeWdSingle-G-M.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6324600"/>
            <a:ext cx="3048000"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http://hso.research.uiowa.edu/files/hso.research.uiowa.edu/files/aahrpp_logo.png">
            <a:hlinkClick r:id="rId3" tooltip="Full AAHRPP Accreditation"/>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84465" y="4857029"/>
            <a:ext cx="1082675" cy="1096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9868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t>
            </a:r>
            <a:endParaRPr lang="en-US" dirty="0"/>
          </a:p>
        </p:txBody>
      </p:sp>
      <p:sp>
        <p:nvSpPr>
          <p:cNvPr id="3" name="Content Placeholder 2"/>
          <p:cNvSpPr>
            <a:spLocks noGrp="1"/>
          </p:cNvSpPr>
          <p:nvPr>
            <p:ph idx="1"/>
          </p:nvPr>
        </p:nvSpPr>
        <p:spPr/>
        <p:txBody>
          <a:bodyPr/>
          <a:lstStyle/>
          <a:p>
            <a:endParaRPr lang="en-US" dirty="0" smtClean="0"/>
          </a:p>
          <a:p>
            <a:pPr algn="ctr"/>
            <a:r>
              <a:rPr lang="en-US" dirty="0" smtClean="0"/>
              <a:t>Contact: </a:t>
            </a:r>
          </a:p>
          <a:p>
            <a:pPr algn="ctr"/>
            <a:r>
              <a:rPr lang="en-US" dirty="0" smtClean="0"/>
              <a:t>Michele Countryman, CIP</a:t>
            </a:r>
          </a:p>
          <a:p>
            <a:pPr algn="ctr"/>
            <a:r>
              <a:rPr lang="en-US" dirty="0" smtClean="0"/>
              <a:t>Assistant Director </a:t>
            </a:r>
          </a:p>
          <a:p>
            <a:pPr algn="ctr"/>
            <a:r>
              <a:rPr lang="en-US" dirty="0" smtClean="0">
                <a:hlinkClick r:id="rId2"/>
              </a:rPr>
              <a:t>Michele-countryman@uiowa.edu</a:t>
            </a:r>
            <a:endParaRPr lang="en-US" dirty="0" smtClean="0"/>
          </a:p>
          <a:p>
            <a:pPr algn="ctr"/>
            <a:r>
              <a:rPr lang="en-US" dirty="0" smtClean="0"/>
              <a:t>(319)353-4452</a:t>
            </a:r>
          </a:p>
          <a:p>
            <a:pPr algn="ctr"/>
            <a:r>
              <a:rPr lang="en-US" smtClean="0"/>
              <a:t>OR </a:t>
            </a:r>
            <a:r>
              <a:rPr lang="en-US" smtClean="0">
                <a:hlinkClick r:id="rId3"/>
              </a:rPr>
              <a:t>irb@uiowa.edu</a:t>
            </a:r>
            <a:r>
              <a:rPr lang="en-US" smtClean="0"/>
              <a:t> (319)335-6564</a:t>
            </a:r>
            <a:endParaRPr lang="en-US" dirty="0"/>
          </a:p>
        </p:txBody>
      </p:sp>
    </p:spTree>
    <p:extLst>
      <p:ext uri="{BB962C8B-B14F-4D97-AF65-F5344CB8AC3E}">
        <p14:creationId xmlns:p14="http://schemas.microsoft.com/office/powerpoint/2010/main" val="2019500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Today’s presentation		</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smtClean="0"/>
              <a:t>How do I know if I am using VA Resources?  </a:t>
            </a:r>
          </a:p>
          <a:p>
            <a:pPr>
              <a:buFont typeface="Wingdings" panose="05000000000000000000" pitchFamily="2" charset="2"/>
              <a:buChar char="v"/>
            </a:pPr>
            <a:r>
              <a:rPr lang="en-US" dirty="0" smtClean="0"/>
              <a:t>What are the VA training requirements? </a:t>
            </a:r>
          </a:p>
          <a:p>
            <a:pPr>
              <a:buFont typeface="Wingdings" panose="05000000000000000000" pitchFamily="2" charset="2"/>
              <a:buChar char="v"/>
            </a:pPr>
            <a:r>
              <a:rPr lang="en-US" dirty="0" smtClean="0"/>
              <a:t>What do I do if I am storing PHI at my UI office?</a:t>
            </a:r>
          </a:p>
          <a:p>
            <a:pPr>
              <a:buFont typeface="Wingdings" panose="05000000000000000000" pitchFamily="2" charset="2"/>
              <a:buChar char="v"/>
            </a:pPr>
            <a:r>
              <a:rPr lang="en-US" dirty="0" smtClean="0"/>
              <a:t>Record retention policy </a:t>
            </a:r>
          </a:p>
          <a:p>
            <a:pPr>
              <a:buFont typeface="Wingdings" panose="05000000000000000000" pitchFamily="2" charset="2"/>
              <a:buChar char="v"/>
            </a:pPr>
            <a:r>
              <a:rPr lang="en-US" dirty="0" smtClean="0"/>
              <a:t>What is appropriate use of email?</a:t>
            </a:r>
          </a:p>
          <a:p>
            <a:pPr>
              <a:buFont typeface="Wingdings" panose="05000000000000000000" pitchFamily="2" charset="2"/>
              <a:buChar char="v"/>
            </a:pPr>
            <a:r>
              <a:rPr lang="en-US" dirty="0" smtClean="0"/>
              <a:t>Where is the HIPAA Authorization form located? </a:t>
            </a:r>
          </a:p>
          <a:p>
            <a:pPr marL="0" indent="0">
              <a:buNone/>
            </a:pPr>
            <a:endParaRPr lang="en-US" dirty="0"/>
          </a:p>
        </p:txBody>
      </p:sp>
    </p:spTree>
    <p:extLst>
      <p:ext uri="{BB962C8B-B14F-4D97-AF65-F5344CB8AC3E}">
        <p14:creationId xmlns:p14="http://schemas.microsoft.com/office/powerpoint/2010/main" val="1409053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“VA” Resource anyway?	</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smtClean="0"/>
              <a:t> VA Resources is a generally coined term which can encompass many things.</a:t>
            </a:r>
          </a:p>
          <a:p>
            <a:pPr>
              <a:buFont typeface="Wingdings" panose="05000000000000000000" pitchFamily="2" charset="2"/>
              <a:buChar char="v"/>
            </a:pPr>
            <a:r>
              <a:rPr lang="en-US" dirty="0" smtClean="0"/>
              <a:t>The most common VA Resources include: </a:t>
            </a:r>
          </a:p>
          <a:p>
            <a:pPr lvl="1">
              <a:buFont typeface="Wingdings" panose="05000000000000000000" pitchFamily="2" charset="2"/>
              <a:buChar char="v"/>
            </a:pPr>
            <a:r>
              <a:rPr lang="en-US" dirty="0" smtClean="0"/>
              <a:t>Patients from the Iowa City VAHCS recruited as subjects</a:t>
            </a:r>
          </a:p>
          <a:p>
            <a:pPr lvl="1">
              <a:buFont typeface="Wingdings" panose="05000000000000000000" pitchFamily="2" charset="2"/>
              <a:buChar char="v"/>
            </a:pPr>
            <a:r>
              <a:rPr lang="en-US" dirty="0" smtClean="0"/>
              <a:t>VA medical records either from the Iowa City VAHCS or other CPRS database</a:t>
            </a:r>
          </a:p>
          <a:p>
            <a:pPr lvl="1">
              <a:buFont typeface="Wingdings" panose="05000000000000000000" pitchFamily="2" charset="2"/>
              <a:buChar char="v"/>
            </a:pPr>
            <a:r>
              <a:rPr lang="en-US" dirty="0" smtClean="0"/>
              <a:t>VA space </a:t>
            </a:r>
          </a:p>
          <a:p>
            <a:pPr lvl="2">
              <a:buFont typeface="Wingdings" panose="05000000000000000000" pitchFamily="2" charset="2"/>
              <a:buChar char="v"/>
            </a:pPr>
            <a:r>
              <a:rPr lang="en-US" dirty="0" smtClean="0"/>
              <a:t>Where is your office located?  </a:t>
            </a:r>
          </a:p>
          <a:p>
            <a:pPr lvl="2">
              <a:buFont typeface="Wingdings" panose="05000000000000000000" pitchFamily="2" charset="2"/>
              <a:buChar char="v"/>
            </a:pPr>
            <a:r>
              <a:rPr lang="en-US" dirty="0" smtClean="0"/>
              <a:t>Where will you be storing the data?  </a:t>
            </a:r>
          </a:p>
          <a:p>
            <a:pPr lvl="1">
              <a:buFont typeface="Wingdings" panose="05000000000000000000" pitchFamily="2" charset="2"/>
              <a:buChar char="v"/>
            </a:pPr>
            <a:r>
              <a:rPr lang="en-US" dirty="0" smtClean="0"/>
              <a:t>VA funding</a:t>
            </a:r>
          </a:p>
          <a:p>
            <a:pPr lvl="1">
              <a:buFont typeface="Wingdings" panose="05000000000000000000" pitchFamily="2" charset="2"/>
              <a:buChar char="v"/>
            </a:pPr>
            <a:r>
              <a:rPr lang="en-US" b="1" u="sng" dirty="0" smtClean="0"/>
              <a:t>VA staff </a:t>
            </a:r>
            <a:r>
              <a:rPr lang="en-US" dirty="0" smtClean="0"/>
              <a:t>– If you have a research team member with a 8/8</a:t>
            </a:r>
            <a:r>
              <a:rPr lang="en-US" baseline="30000" dirty="0" smtClean="0"/>
              <a:t>th</a:t>
            </a:r>
            <a:r>
              <a:rPr lang="en-US" dirty="0"/>
              <a:t> </a:t>
            </a:r>
            <a:r>
              <a:rPr lang="en-US" dirty="0" smtClean="0"/>
              <a:t>appointment, the project </a:t>
            </a:r>
            <a:r>
              <a:rPr lang="en-US" b="1" i="1" u="sng" dirty="0" smtClean="0"/>
              <a:t>must</a:t>
            </a:r>
            <a:r>
              <a:rPr lang="en-US" dirty="0" smtClean="0"/>
              <a:t> be reviewed under IRB-03.  </a:t>
            </a:r>
            <a:endParaRPr lang="en-US" dirty="0"/>
          </a:p>
        </p:txBody>
      </p:sp>
    </p:spTree>
    <p:extLst>
      <p:ext uri="{BB962C8B-B14F-4D97-AF65-F5344CB8AC3E}">
        <p14:creationId xmlns:p14="http://schemas.microsoft.com/office/powerpoint/2010/main" val="375198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 Credentialing &amp; Training requirements</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endParaRPr lang="en-US" dirty="0" smtClean="0"/>
          </a:p>
          <a:p>
            <a:pPr>
              <a:buFont typeface="Wingdings" panose="05000000000000000000" pitchFamily="2" charset="2"/>
              <a:buChar char="v"/>
            </a:pPr>
            <a:r>
              <a:rPr lang="en-US" dirty="0" smtClean="0"/>
              <a:t>VA training requirements are overseen by the VA Research Office.   </a:t>
            </a:r>
          </a:p>
          <a:p>
            <a:pPr>
              <a:buFont typeface="Wingdings" panose="05000000000000000000" pitchFamily="2" charset="2"/>
              <a:buChar char="v"/>
            </a:pPr>
            <a:r>
              <a:rPr lang="en-US" dirty="0" smtClean="0"/>
              <a:t>All VA credentialing and training requirements as outlined in </a:t>
            </a:r>
            <a:r>
              <a:rPr lang="en-US" dirty="0" smtClean="0">
                <a:hlinkClick r:id="rId2"/>
              </a:rPr>
              <a:t>VHA 1200.05 </a:t>
            </a:r>
            <a:r>
              <a:rPr lang="en-US" dirty="0" smtClean="0"/>
              <a:t>(Paragraph 61-62) must be met prior to submitting a project to the IRB for review.</a:t>
            </a:r>
          </a:p>
          <a:p>
            <a:pPr lvl="1">
              <a:buFont typeface="Wingdings" panose="05000000000000000000" pitchFamily="2" charset="2"/>
              <a:buChar char="v"/>
            </a:pPr>
            <a:r>
              <a:rPr lang="en-US" dirty="0" smtClean="0"/>
              <a:t>Projects submitted under IRB-03 listing research team members are vetted by the VA Liaison, Nadine Miller, to ensure these requirements are met.  </a:t>
            </a:r>
          </a:p>
          <a:p>
            <a:pPr>
              <a:buFont typeface="Wingdings" panose="05000000000000000000" pitchFamily="2" charset="2"/>
              <a:buChar char="v"/>
            </a:pPr>
            <a:r>
              <a:rPr lang="en-US" dirty="0" smtClean="0"/>
              <a:t>VA training requirements must be complete at the time of submission or the research team member will need to be removed from Section II of the HawkIRB application in order to ensure continued processing.  </a:t>
            </a:r>
          </a:p>
          <a:p>
            <a:pPr>
              <a:buFont typeface="Wingdings" panose="05000000000000000000" pitchFamily="2" charset="2"/>
              <a:buChar char="v"/>
            </a:pPr>
            <a:endParaRPr lang="en-US" dirty="0"/>
          </a:p>
        </p:txBody>
      </p:sp>
    </p:spTree>
    <p:extLst>
      <p:ext uri="{BB962C8B-B14F-4D97-AF65-F5344CB8AC3E}">
        <p14:creationId xmlns:p14="http://schemas.microsoft.com/office/powerpoint/2010/main" val="1710259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Storing of </a:t>
            </a:r>
            <a:r>
              <a:rPr lang="en-US" dirty="0" smtClean="0"/>
              <a:t>subject data </a:t>
            </a:r>
            <a:r>
              <a:rPr lang="en-US" dirty="0" smtClean="0"/>
              <a:t>collected from a VA record source or </a:t>
            </a:r>
            <a:r>
              <a:rPr lang="en-US" dirty="0" smtClean="0"/>
              <a:t>from a </a:t>
            </a:r>
            <a:r>
              <a:rPr lang="en-US" dirty="0" smtClean="0"/>
              <a:t>Veteran</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endParaRPr lang="en-US" dirty="0" smtClean="0"/>
          </a:p>
          <a:p>
            <a:pPr>
              <a:buFont typeface="Wingdings" panose="05000000000000000000" pitchFamily="2" charset="2"/>
              <a:buChar char="v"/>
            </a:pPr>
            <a:endParaRPr lang="en-US" dirty="0"/>
          </a:p>
          <a:p>
            <a:pPr>
              <a:buFont typeface="Wingdings" panose="05000000000000000000" pitchFamily="2" charset="2"/>
              <a:buChar char="v"/>
            </a:pPr>
            <a:r>
              <a:rPr lang="en-US" dirty="0" smtClean="0"/>
              <a:t>If there is any data collected from a subject enrolled at the Iowa City VAHCS and stored at a non VA Facility, the PI is required to: </a:t>
            </a:r>
          </a:p>
          <a:p>
            <a:pPr lvl="1">
              <a:buFont typeface="Wingdings" panose="05000000000000000000" pitchFamily="2" charset="2"/>
              <a:buChar char="v"/>
            </a:pPr>
            <a:r>
              <a:rPr lang="en-US" dirty="0" smtClean="0"/>
              <a:t>Include this information in the informed consent document to inform the subject at the time of enrollment</a:t>
            </a:r>
          </a:p>
          <a:p>
            <a:pPr lvl="1">
              <a:buFont typeface="Wingdings" panose="05000000000000000000" pitchFamily="2" charset="2"/>
              <a:buChar char="v"/>
            </a:pPr>
            <a:r>
              <a:rPr lang="en-US" dirty="0" smtClean="0"/>
              <a:t>List the location in Section X of the HawkIRB application</a:t>
            </a:r>
          </a:p>
          <a:p>
            <a:pPr lvl="1">
              <a:buFont typeface="Wingdings" panose="05000000000000000000" pitchFamily="2" charset="2"/>
              <a:buChar char="v"/>
            </a:pPr>
            <a:r>
              <a:rPr lang="en-US" dirty="0" smtClean="0"/>
              <a:t>Include this information in </a:t>
            </a:r>
            <a:r>
              <a:rPr lang="en-US" dirty="0"/>
              <a:t>the </a:t>
            </a:r>
            <a:r>
              <a:rPr lang="en-US" dirty="0" smtClean="0"/>
              <a:t>“Checklist </a:t>
            </a:r>
            <a:r>
              <a:rPr lang="en-US" dirty="0"/>
              <a:t>for </a:t>
            </a:r>
            <a:r>
              <a:rPr lang="en-US" dirty="0" smtClean="0"/>
              <a:t>Reviewing Privacy</a:t>
            </a:r>
            <a:r>
              <a:rPr lang="en-US" dirty="0"/>
              <a:t>, Confidentiality and Information Security in </a:t>
            </a:r>
            <a:r>
              <a:rPr lang="en-US" dirty="0" smtClean="0"/>
              <a:t>Research” </a:t>
            </a:r>
            <a:endParaRPr lang="en-US" dirty="0" smtClean="0"/>
          </a:p>
          <a:p>
            <a:pPr lvl="1">
              <a:buFont typeface="Wingdings" panose="05000000000000000000" pitchFamily="2" charset="2"/>
              <a:buChar char="v"/>
            </a:pPr>
            <a:r>
              <a:rPr lang="en-US" dirty="0" smtClean="0"/>
              <a:t>Include this information in the newly revised HIPAA Authorization Form</a:t>
            </a:r>
            <a:endParaRPr lang="en-US" dirty="0"/>
          </a:p>
        </p:txBody>
      </p:sp>
    </p:spTree>
    <p:extLst>
      <p:ext uri="{BB962C8B-B14F-4D97-AF65-F5344CB8AC3E}">
        <p14:creationId xmlns:p14="http://schemas.microsoft.com/office/powerpoint/2010/main" val="4059356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Retention Requirements	</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endParaRPr lang="en-US" dirty="0"/>
          </a:p>
          <a:p>
            <a:pPr>
              <a:buFont typeface="Wingdings" panose="05000000000000000000" pitchFamily="2" charset="2"/>
              <a:buChar char="v"/>
            </a:pPr>
            <a:endParaRPr lang="en-US" dirty="0" smtClean="0"/>
          </a:p>
          <a:p>
            <a:pPr>
              <a:buFont typeface="Wingdings" panose="05000000000000000000" pitchFamily="2" charset="2"/>
              <a:buChar char="v"/>
            </a:pPr>
            <a:r>
              <a:rPr lang="en-US" dirty="0" smtClean="0"/>
              <a:t>Current VA policy indicates no data collected for research purposes can be destroyed. </a:t>
            </a:r>
          </a:p>
          <a:p>
            <a:pPr>
              <a:buFont typeface="Wingdings" panose="05000000000000000000" pitchFamily="2" charset="2"/>
              <a:buChar char="v"/>
            </a:pPr>
            <a:r>
              <a:rPr lang="en-US" dirty="0" smtClean="0"/>
              <a:t>Research application should reflect all data collected as part of the study will be stored indefinitely. </a:t>
            </a:r>
          </a:p>
          <a:p>
            <a:pPr>
              <a:buFont typeface="Wingdings" panose="05000000000000000000" pitchFamily="2" charset="2"/>
              <a:buChar char="v"/>
            </a:pPr>
            <a:r>
              <a:rPr lang="en-US" dirty="0" smtClean="0"/>
              <a:t>If the project closes, data collected under the IRB-03 research study can be sent to the VA Research Office for storage.  </a:t>
            </a:r>
            <a:endParaRPr lang="en-US" dirty="0"/>
          </a:p>
        </p:txBody>
      </p:sp>
    </p:spTree>
    <p:extLst>
      <p:ext uri="{BB962C8B-B14F-4D97-AF65-F5344CB8AC3E}">
        <p14:creationId xmlns:p14="http://schemas.microsoft.com/office/powerpoint/2010/main" val="2525152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Email with VA subjects	</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endParaRPr lang="en-US" dirty="0" smtClean="0"/>
          </a:p>
          <a:p>
            <a:pPr>
              <a:buFont typeface="Wingdings" panose="05000000000000000000" pitchFamily="2" charset="2"/>
              <a:buChar char="v"/>
            </a:pPr>
            <a:r>
              <a:rPr lang="en-US" dirty="0" smtClean="0"/>
              <a:t>Current VHA policy does not allow the use of email to recruit, enroll, or communicate with subjects enrolled under an IRB-03 study with one exception. </a:t>
            </a:r>
          </a:p>
          <a:p>
            <a:pPr>
              <a:buFont typeface="Wingdings" panose="05000000000000000000" pitchFamily="2" charset="2"/>
              <a:buChar char="v"/>
            </a:pPr>
            <a:r>
              <a:rPr lang="en-US" dirty="0" smtClean="0"/>
              <a:t>The only “approved” method of email communication is through the “</a:t>
            </a:r>
            <a:r>
              <a:rPr lang="en-US" dirty="0" err="1" smtClean="0"/>
              <a:t>MyHealtheVet</a:t>
            </a:r>
            <a:r>
              <a:rPr lang="en-US" dirty="0" smtClean="0"/>
              <a:t>” email until there is a revision to the existing VA recommendations. </a:t>
            </a:r>
          </a:p>
          <a:p>
            <a:pPr>
              <a:buFont typeface="Wingdings" panose="05000000000000000000" pitchFamily="2" charset="2"/>
              <a:buChar char="v"/>
            </a:pPr>
            <a:r>
              <a:rPr lang="en-US" dirty="0" smtClean="0"/>
              <a:t>Requests to contact subjects via other email methods will be returned to make updates to adhere to this policy. </a:t>
            </a:r>
            <a:endParaRPr lang="en-US" dirty="0" smtClean="0"/>
          </a:p>
          <a:p>
            <a:pPr>
              <a:buFont typeface="Wingdings" panose="05000000000000000000" pitchFamily="2" charset="2"/>
              <a:buChar char="v"/>
            </a:pPr>
            <a:r>
              <a:rPr lang="en-US" dirty="0" smtClean="0"/>
              <a:t>RECENT Change:  The </a:t>
            </a:r>
            <a:r>
              <a:rPr lang="en-US" dirty="0" smtClean="0">
                <a:hlinkClick r:id="rId2"/>
              </a:rPr>
              <a:t>irb@uiowa.edu</a:t>
            </a:r>
            <a:r>
              <a:rPr lang="en-US" dirty="0" smtClean="0"/>
              <a:t> email address is being removed from the “What If I Have Question” section of the consent document to adhere to this policy.</a:t>
            </a:r>
            <a:endParaRPr lang="en-US" dirty="0" smtClean="0"/>
          </a:p>
        </p:txBody>
      </p:sp>
    </p:spTree>
    <p:extLst>
      <p:ext uri="{BB962C8B-B14F-4D97-AF65-F5344CB8AC3E}">
        <p14:creationId xmlns:p14="http://schemas.microsoft.com/office/powerpoint/2010/main" val="2664995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 HIPAA Authorization</a:t>
            </a:r>
            <a:endParaRPr lang="en-US" dirty="0"/>
          </a:p>
        </p:txBody>
      </p:sp>
      <p:sp>
        <p:nvSpPr>
          <p:cNvPr id="3" name="Content Placeholder 2"/>
          <p:cNvSpPr>
            <a:spLocks noGrp="1"/>
          </p:cNvSpPr>
          <p:nvPr>
            <p:ph sz="half" idx="1"/>
          </p:nvPr>
        </p:nvSpPr>
        <p:spPr/>
        <p:txBody>
          <a:bodyPr/>
          <a:lstStyle/>
          <a:p>
            <a:pPr>
              <a:buFont typeface="Wingdings" panose="05000000000000000000" pitchFamily="2" charset="2"/>
              <a:buChar char="v"/>
            </a:pPr>
            <a:r>
              <a:rPr lang="en-US" dirty="0" smtClean="0"/>
              <a:t> If you are accessing and creating PHI, the VA HIPAA Authorization must be completed to reflect what information is being collected. </a:t>
            </a:r>
          </a:p>
          <a:p>
            <a:pPr>
              <a:buFont typeface="Wingdings" panose="05000000000000000000" pitchFamily="2" charset="2"/>
              <a:buChar char="v"/>
            </a:pPr>
            <a:r>
              <a:rPr lang="en-US" dirty="0" smtClean="0"/>
              <a:t>This form is signed by the subject when the informed consent document is signed.</a:t>
            </a:r>
          </a:p>
          <a:p>
            <a:pPr>
              <a:buFont typeface="Wingdings" panose="05000000000000000000" pitchFamily="2" charset="2"/>
              <a:buChar char="v"/>
            </a:pPr>
            <a:r>
              <a:rPr lang="en-US" dirty="0" smtClean="0"/>
              <a:t>One of the most </a:t>
            </a:r>
            <a:r>
              <a:rPr lang="en-US" dirty="0" smtClean="0"/>
              <a:t>common compliance </a:t>
            </a:r>
            <a:r>
              <a:rPr lang="en-US" dirty="0" smtClean="0"/>
              <a:t>finding in the recent year. </a:t>
            </a:r>
            <a:endParaRPr lang="en-US" dirty="0"/>
          </a:p>
        </p:txBody>
      </p:sp>
      <p:pic>
        <p:nvPicPr>
          <p:cNvPr id="5" name="Content Placeholder 4"/>
          <p:cNvPicPr>
            <a:picLocks noGrp="1" noChangeAspect="1"/>
          </p:cNvPicPr>
          <p:nvPr>
            <p:ph sz="half" idx="2"/>
          </p:nvPr>
        </p:nvPicPr>
        <p:blipFill>
          <a:blip r:embed="rId2"/>
          <a:stretch>
            <a:fillRect/>
          </a:stretch>
        </p:blipFill>
        <p:spPr>
          <a:xfrm>
            <a:off x="6035039" y="1737360"/>
            <a:ext cx="5403273" cy="3823854"/>
          </a:xfrm>
          <a:prstGeom prst="rect">
            <a:avLst/>
          </a:prstGeom>
        </p:spPr>
      </p:pic>
      <p:sp>
        <p:nvSpPr>
          <p:cNvPr id="6" name="Down Arrow 5"/>
          <p:cNvSpPr/>
          <p:nvPr/>
        </p:nvSpPr>
        <p:spPr>
          <a:xfrm>
            <a:off x="10396728" y="4301729"/>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414671" y="5684428"/>
            <a:ext cx="11578856" cy="646331"/>
          </a:xfrm>
          <a:prstGeom prst="rect">
            <a:avLst/>
          </a:prstGeom>
        </p:spPr>
        <p:txBody>
          <a:bodyPr wrap="square">
            <a:spAutoFit/>
          </a:bodyPr>
          <a:lstStyle/>
          <a:p>
            <a:r>
              <a:rPr lang="en-US" dirty="0" smtClean="0"/>
              <a:t>The VA (HIPAA) forms and checklists are located under the “Other Committee Review” link from the Project Summary page as seen indicated by the arrow above.  </a:t>
            </a:r>
            <a:endParaRPr lang="en-US" dirty="0"/>
          </a:p>
        </p:txBody>
      </p:sp>
    </p:spTree>
    <p:extLst>
      <p:ext uri="{BB962C8B-B14F-4D97-AF65-F5344CB8AC3E}">
        <p14:creationId xmlns:p14="http://schemas.microsoft.com/office/powerpoint/2010/main" val="1741757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03909" y="2978294"/>
            <a:ext cx="11696700" cy="3000375"/>
          </a:xfrm>
          <a:prstGeom prst="rect">
            <a:avLst/>
          </a:prstGeom>
        </p:spPr>
      </p:pic>
      <p:sp>
        <p:nvSpPr>
          <p:cNvPr id="3" name="Down Arrow 2"/>
          <p:cNvSpPr/>
          <p:nvPr/>
        </p:nvSpPr>
        <p:spPr>
          <a:xfrm>
            <a:off x="10453255" y="3381788"/>
            <a:ext cx="484632" cy="13477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a:stretch>
            <a:fillRect/>
          </a:stretch>
        </p:blipFill>
        <p:spPr>
          <a:xfrm>
            <a:off x="1768187" y="117329"/>
            <a:ext cx="8801100" cy="3152775"/>
          </a:xfrm>
          <a:prstGeom prst="rect">
            <a:avLst/>
          </a:prstGeom>
        </p:spPr>
      </p:pic>
      <p:sp>
        <p:nvSpPr>
          <p:cNvPr id="7" name="Down Arrow 6"/>
          <p:cNvSpPr/>
          <p:nvPr/>
        </p:nvSpPr>
        <p:spPr>
          <a:xfrm rot="16200000">
            <a:off x="721855" y="1599716"/>
            <a:ext cx="790406"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116899" y="247167"/>
            <a:ext cx="1651288" cy="1446550"/>
          </a:xfrm>
          <a:prstGeom prst="rect">
            <a:avLst/>
          </a:prstGeom>
          <a:noFill/>
        </p:spPr>
        <p:txBody>
          <a:bodyPr wrap="square" rtlCol="0">
            <a:spAutoFit/>
          </a:bodyPr>
          <a:lstStyle/>
          <a:p>
            <a:r>
              <a:rPr lang="en-US" sz="1100" dirty="0" smtClean="0"/>
              <a:t>The “Other Committee Review” tab is  the where the VA HIPAA Authorization and Revocation form can be downloaded, completed, and added to the HawkIRB application.</a:t>
            </a:r>
            <a:endParaRPr lang="en-US" sz="1100" dirty="0"/>
          </a:p>
        </p:txBody>
      </p:sp>
      <p:sp>
        <p:nvSpPr>
          <p:cNvPr id="6" name="Rectangle 5"/>
          <p:cNvSpPr/>
          <p:nvPr/>
        </p:nvSpPr>
        <p:spPr>
          <a:xfrm>
            <a:off x="7666229" y="2995375"/>
            <a:ext cx="4423455" cy="369332"/>
          </a:xfrm>
          <a:prstGeom prst="rect">
            <a:avLst/>
          </a:prstGeom>
        </p:spPr>
        <p:txBody>
          <a:bodyPr wrap="none">
            <a:spAutoFit/>
          </a:bodyPr>
          <a:lstStyle/>
          <a:p>
            <a:r>
              <a:rPr lang="en-US" dirty="0" smtClean="0"/>
              <a:t>Below is the final location of the HIPAA forms</a:t>
            </a:r>
            <a:endParaRPr lang="en-US" dirty="0"/>
          </a:p>
        </p:txBody>
      </p:sp>
    </p:spTree>
    <p:extLst>
      <p:ext uri="{BB962C8B-B14F-4D97-AF65-F5344CB8AC3E}">
        <p14:creationId xmlns:p14="http://schemas.microsoft.com/office/powerpoint/2010/main" val="410927068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76</TotalTime>
  <Words>669</Words>
  <Application>Microsoft Office PowerPoint</Application>
  <PresentationFormat>Widescreen</PresentationFormat>
  <Paragraphs>59</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Calibri Light</vt:lpstr>
      <vt:lpstr>Wingdings</vt:lpstr>
      <vt:lpstr>Retrospect</vt:lpstr>
      <vt:lpstr>Common Errors to avoid in IRB-03 (VA) Applications</vt:lpstr>
      <vt:lpstr>Overview of Today’s presentation  </vt:lpstr>
      <vt:lpstr>What is a “VA” Resource anyway? </vt:lpstr>
      <vt:lpstr>VA Credentialing &amp; Training requirements</vt:lpstr>
      <vt:lpstr>Storing of subject data collected from a VA record source or from a Veteran</vt:lpstr>
      <vt:lpstr>Data Retention Requirements </vt:lpstr>
      <vt:lpstr>Use of Email with VA subjects </vt:lpstr>
      <vt:lpstr>VA HIPAA Authorization</vt:lpstr>
      <vt:lpstr>PowerPoint Presentation</vt:lpstr>
      <vt:lpstr>Questions?  </vt:lpstr>
    </vt:vector>
  </TitlesOfParts>
  <Company>University of Iowa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Errors to avoid in IRB-03 (VA) Applications</dc:title>
  <dc:creator>MLC</dc:creator>
  <cp:lastModifiedBy>MLC</cp:lastModifiedBy>
  <cp:revision>10</cp:revision>
  <dcterms:created xsi:type="dcterms:W3CDTF">2014-05-22T11:09:55Z</dcterms:created>
  <dcterms:modified xsi:type="dcterms:W3CDTF">2014-05-22T17:49:46Z</dcterms:modified>
</cp:coreProperties>
</file>